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60" r:id="rId2"/>
    <p:sldId id="309" r:id="rId3"/>
    <p:sldId id="259" r:id="rId4"/>
    <p:sldId id="266" r:id="rId5"/>
    <p:sldId id="267" r:id="rId6"/>
    <p:sldId id="268" r:id="rId7"/>
    <p:sldId id="269" r:id="rId8"/>
    <p:sldId id="270" r:id="rId9"/>
    <p:sldId id="271" r:id="rId10"/>
    <p:sldId id="261" r:id="rId11"/>
    <p:sldId id="273" r:id="rId12"/>
    <p:sldId id="274" r:id="rId13"/>
    <p:sldId id="275" r:id="rId14"/>
    <p:sldId id="276" r:id="rId15"/>
    <p:sldId id="277" r:id="rId16"/>
    <p:sldId id="278" r:id="rId17"/>
    <p:sldId id="281" r:id="rId18"/>
    <p:sldId id="280"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2" r:id="rId39"/>
    <p:sldId id="301" r:id="rId40"/>
    <p:sldId id="303" r:id="rId41"/>
    <p:sldId id="304" r:id="rId42"/>
    <p:sldId id="305" r:id="rId43"/>
    <p:sldId id="306" r:id="rId44"/>
    <p:sldId id="308" r:id="rId45"/>
    <p:sldId id="310" r:id="rId46"/>
    <p:sldId id="311" r:id="rId47"/>
    <p:sldId id="312" r:id="rId48"/>
    <p:sldId id="313" r:id="rId49"/>
    <p:sldId id="265" r:id="rId50"/>
  </p:sldIdLst>
  <p:sldSz cx="12192000" cy="6858000"/>
  <p:notesSz cx="6858000" cy="9144000"/>
  <p:embeddedFontLst>
    <p:embeddedFont>
      <p:font typeface="10X10" panose="020D0604000000000000" pitchFamily="50" charset="-127"/>
      <p:regular r:id="rId52"/>
    </p:embeddedFont>
    <p:embeddedFont>
      <p:font typeface="더페이스샵 잉크립퀴드체" panose="03050503000000000000" pitchFamily="66" charset="-127"/>
      <p:regular r:id="rId53"/>
    </p:embeddedFont>
    <p:embeddedFont>
      <p:font typeface="맑은 고딕" panose="020B0503020000020004" pitchFamily="50" charset="-127"/>
      <p:regular r:id="rId54"/>
      <p:bold r:id="rId5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275" userDrawn="1">
          <p15:clr>
            <a:srgbClr val="A4A3A4"/>
          </p15:clr>
        </p15:guide>
        <p15:guide id="7" pos="7537" userDrawn="1">
          <p15:clr>
            <a:srgbClr val="A4A3A4"/>
          </p15:clr>
        </p15:guide>
        <p15:guide id="8" orient="horz" pos="663" userDrawn="1">
          <p15:clr>
            <a:srgbClr val="A4A3A4"/>
          </p15:clr>
        </p15:guide>
        <p15:guide id="9" pos="35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8"/>
    <a:srgbClr val="FFDD74"/>
    <a:srgbClr val="839D5C"/>
    <a:srgbClr val="15B9F3"/>
    <a:srgbClr val="5E97E1"/>
    <a:srgbClr val="F2F2F3"/>
    <a:srgbClr val="D5D5D5"/>
    <a:srgbClr val="3CD7F6"/>
    <a:srgbClr val="FAFAFA"/>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0" autoAdjust="0"/>
    <p:restoredTop sz="0" autoAdjust="0"/>
  </p:normalViewPr>
  <p:slideViewPr>
    <p:cSldViewPr snapToGrid="0" showGuides="1">
      <p:cViewPr varScale="1">
        <p:scale>
          <a:sx n="87" d="100"/>
          <a:sy n="87" d="100"/>
        </p:scale>
        <p:origin x="691" y="77"/>
      </p:cViewPr>
      <p:guideLst>
        <p:guide orient="horz" pos="1275"/>
        <p:guide pos="7537"/>
        <p:guide orient="horz" pos="663"/>
        <p:guide pos="354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E070-50B1-43FD-BAAB-9A3379DDDD38}" type="datetimeFigureOut">
              <a:rPr lang="ko-KR" altLang="en-US" smtClean="0"/>
              <a:t>2019-02-14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C76F7-949C-4639-B2C3-5E6FE8A19520}" type="slidenum">
              <a:rPr lang="ko-KR" altLang="en-US" smtClean="0"/>
              <a:t>‹#›</a:t>
            </a:fld>
            <a:endParaRPr lang="ko-KR" altLang="en-US"/>
          </a:p>
        </p:txBody>
      </p:sp>
    </p:spTree>
    <p:extLst>
      <p:ext uri="{BB962C8B-B14F-4D97-AF65-F5344CB8AC3E}">
        <p14:creationId xmlns:p14="http://schemas.microsoft.com/office/powerpoint/2010/main" val="37722064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a:t>
            </a:fld>
            <a:endParaRPr lang="ko-KR" altLang="en-US"/>
          </a:p>
        </p:txBody>
      </p:sp>
    </p:spTree>
    <p:extLst>
      <p:ext uri="{BB962C8B-B14F-4D97-AF65-F5344CB8AC3E}">
        <p14:creationId xmlns:p14="http://schemas.microsoft.com/office/powerpoint/2010/main" val="3507925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15</a:t>
            </a:fld>
            <a:endParaRPr lang="ko-KR" altLang="en-US"/>
          </a:p>
        </p:txBody>
      </p:sp>
    </p:spTree>
    <p:extLst>
      <p:ext uri="{BB962C8B-B14F-4D97-AF65-F5344CB8AC3E}">
        <p14:creationId xmlns:p14="http://schemas.microsoft.com/office/powerpoint/2010/main" val="3660205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16</a:t>
            </a:fld>
            <a:endParaRPr lang="ko-KR" altLang="en-US"/>
          </a:p>
        </p:txBody>
      </p:sp>
    </p:spTree>
    <p:extLst>
      <p:ext uri="{BB962C8B-B14F-4D97-AF65-F5344CB8AC3E}">
        <p14:creationId xmlns:p14="http://schemas.microsoft.com/office/powerpoint/2010/main" val="188131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17</a:t>
            </a:fld>
            <a:endParaRPr lang="ko-KR" altLang="en-US"/>
          </a:p>
        </p:txBody>
      </p:sp>
    </p:spTree>
    <p:extLst>
      <p:ext uri="{BB962C8B-B14F-4D97-AF65-F5344CB8AC3E}">
        <p14:creationId xmlns:p14="http://schemas.microsoft.com/office/powerpoint/2010/main" val="335584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18</a:t>
            </a:fld>
            <a:endParaRPr lang="ko-KR" altLang="en-US"/>
          </a:p>
        </p:txBody>
      </p:sp>
    </p:spTree>
    <p:extLst>
      <p:ext uri="{BB962C8B-B14F-4D97-AF65-F5344CB8AC3E}">
        <p14:creationId xmlns:p14="http://schemas.microsoft.com/office/powerpoint/2010/main" val="3758561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19</a:t>
            </a:fld>
            <a:endParaRPr lang="ko-KR" altLang="en-US"/>
          </a:p>
        </p:txBody>
      </p:sp>
    </p:spTree>
    <p:extLst>
      <p:ext uri="{BB962C8B-B14F-4D97-AF65-F5344CB8AC3E}">
        <p14:creationId xmlns:p14="http://schemas.microsoft.com/office/powerpoint/2010/main" val="3020089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20</a:t>
            </a:fld>
            <a:endParaRPr lang="ko-KR" altLang="en-US"/>
          </a:p>
        </p:txBody>
      </p:sp>
    </p:spTree>
    <p:extLst>
      <p:ext uri="{BB962C8B-B14F-4D97-AF65-F5344CB8AC3E}">
        <p14:creationId xmlns:p14="http://schemas.microsoft.com/office/powerpoint/2010/main" val="428216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21</a:t>
            </a:fld>
            <a:endParaRPr lang="ko-KR" altLang="en-US"/>
          </a:p>
        </p:txBody>
      </p:sp>
    </p:spTree>
    <p:extLst>
      <p:ext uri="{BB962C8B-B14F-4D97-AF65-F5344CB8AC3E}">
        <p14:creationId xmlns:p14="http://schemas.microsoft.com/office/powerpoint/2010/main" val="1020741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22</a:t>
            </a:fld>
            <a:endParaRPr lang="ko-KR" altLang="en-US"/>
          </a:p>
        </p:txBody>
      </p:sp>
    </p:spTree>
    <p:extLst>
      <p:ext uri="{BB962C8B-B14F-4D97-AF65-F5344CB8AC3E}">
        <p14:creationId xmlns:p14="http://schemas.microsoft.com/office/powerpoint/2010/main" val="425718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23</a:t>
            </a:fld>
            <a:endParaRPr lang="ko-KR" altLang="en-US"/>
          </a:p>
        </p:txBody>
      </p:sp>
    </p:spTree>
    <p:extLst>
      <p:ext uri="{BB962C8B-B14F-4D97-AF65-F5344CB8AC3E}">
        <p14:creationId xmlns:p14="http://schemas.microsoft.com/office/powerpoint/2010/main" val="219401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24</a:t>
            </a:fld>
            <a:endParaRPr lang="ko-KR" altLang="en-US"/>
          </a:p>
        </p:txBody>
      </p:sp>
    </p:spTree>
    <p:extLst>
      <p:ext uri="{BB962C8B-B14F-4D97-AF65-F5344CB8AC3E}">
        <p14:creationId xmlns:p14="http://schemas.microsoft.com/office/powerpoint/2010/main" val="334118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a:t>
            </a:fld>
            <a:endParaRPr lang="ko-KR" altLang="en-US"/>
          </a:p>
        </p:txBody>
      </p:sp>
    </p:spTree>
    <p:extLst>
      <p:ext uri="{BB962C8B-B14F-4D97-AF65-F5344CB8AC3E}">
        <p14:creationId xmlns:p14="http://schemas.microsoft.com/office/powerpoint/2010/main" val="833406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25</a:t>
            </a:fld>
            <a:endParaRPr lang="ko-KR" altLang="en-US"/>
          </a:p>
        </p:txBody>
      </p:sp>
    </p:spTree>
    <p:extLst>
      <p:ext uri="{BB962C8B-B14F-4D97-AF65-F5344CB8AC3E}">
        <p14:creationId xmlns:p14="http://schemas.microsoft.com/office/powerpoint/2010/main" val="3896948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26</a:t>
            </a:fld>
            <a:endParaRPr lang="ko-KR" altLang="en-US"/>
          </a:p>
        </p:txBody>
      </p:sp>
    </p:spTree>
    <p:extLst>
      <p:ext uri="{BB962C8B-B14F-4D97-AF65-F5344CB8AC3E}">
        <p14:creationId xmlns:p14="http://schemas.microsoft.com/office/powerpoint/2010/main" val="527967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27</a:t>
            </a:fld>
            <a:endParaRPr lang="ko-KR" altLang="en-US"/>
          </a:p>
        </p:txBody>
      </p:sp>
    </p:spTree>
    <p:extLst>
      <p:ext uri="{BB962C8B-B14F-4D97-AF65-F5344CB8AC3E}">
        <p14:creationId xmlns:p14="http://schemas.microsoft.com/office/powerpoint/2010/main" val="69191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28</a:t>
            </a:fld>
            <a:endParaRPr lang="ko-KR" altLang="en-US"/>
          </a:p>
        </p:txBody>
      </p:sp>
    </p:spTree>
    <p:extLst>
      <p:ext uri="{BB962C8B-B14F-4D97-AF65-F5344CB8AC3E}">
        <p14:creationId xmlns:p14="http://schemas.microsoft.com/office/powerpoint/2010/main" val="3434577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29</a:t>
            </a:fld>
            <a:endParaRPr lang="ko-KR" altLang="en-US"/>
          </a:p>
        </p:txBody>
      </p:sp>
    </p:spTree>
    <p:extLst>
      <p:ext uri="{BB962C8B-B14F-4D97-AF65-F5344CB8AC3E}">
        <p14:creationId xmlns:p14="http://schemas.microsoft.com/office/powerpoint/2010/main" val="2917907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30</a:t>
            </a:fld>
            <a:endParaRPr lang="ko-KR" altLang="en-US"/>
          </a:p>
        </p:txBody>
      </p:sp>
    </p:spTree>
    <p:extLst>
      <p:ext uri="{BB962C8B-B14F-4D97-AF65-F5344CB8AC3E}">
        <p14:creationId xmlns:p14="http://schemas.microsoft.com/office/powerpoint/2010/main" val="4121137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31</a:t>
            </a:fld>
            <a:endParaRPr lang="ko-KR" altLang="en-US"/>
          </a:p>
        </p:txBody>
      </p:sp>
    </p:spTree>
    <p:extLst>
      <p:ext uri="{BB962C8B-B14F-4D97-AF65-F5344CB8AC3E}">
        <p14:creationId xmlns:p14="http://schemas.microsoft.com/office/powerpoint/2010/main" val="2673423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32</a:t>
            </a:fld>
            <a:endParaRPr lang="ko-KR" altLang="en-US"/>
          </a:p>
        </p:txBody>
      </p:sp>
    </p:spTree>
    <p:extLst>
      <p:ext uri="{BB962C8B-B14F-4D97-AF65-F5344CB8AC3E}">
        <p14:creationId xmlns:p14="http://schemas.microsoft.com/office/powerpoint/2010/main" val="207627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33</a:t>
            </a:fld>
            <a:endParaRPr lang="ko-KR" altLang="en-US"/>
          </a:p>
        </p:txBody>
      </p:sp>
    </p:spTree>
    <p:extLst>
      <p:ext uri="{BB962C8B-B14F-4D97-AF65-F5344CB8AC3E}">
        <p14:creationId xmlns:p14="http://schemas.microsoft.com/office/powerpoint/2010/main" val="124063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34</a:t>
            </a:fld>
            <a:endParaRPr lang="ko-KR" altLang="en-US"/>
          </a:p>
        </p:txBody>
      </p:sp>
    </p:spTree>
    <p:extLst>
      <p:ext uri="{BB962C8B-B14F-4D97-AF65-F5344CB8AC3E}">
        <p14:creationId xmlns:p14="http://schemas.microsoft.com/office/powerpoint/2010/main" val="1296263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a:t>
            </a:fld>
            <a:endParaRPr lang="ko-KR" altLang="en-US"/>
          </a:p>
        </p:txBody>
      </p:sp>
    </p:spTree>
    <p:extLst>
      <p:ext uri="{BB962C8B-B14F-4D97-AF65-F5344CB8AC3E}">
        <p14:creationId xmlns:p14="http://schemas.microsoft.com/office/powerpoint/2010/main" val="1711123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35</a:t>
            </a:fld>
            <a:endParaRPr lang="ko-KR" altLang="en-US"/>
          </a:p>
        </p:txBody>
      </p:sp>
    </p:spTree>
    <p:extLst>
      <p:ext uri="{BB962C8B-B14F-4D97-AF65-F5344CB8AC3E}">
        <p14:creationId xmlns:p14="http://schemas.microsoft.com/office/powerpoint/2010/main" val="217663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36</a:t>
            </a:fld>
            <a:endParaRPr lang="ko-KR" altLang="en-US"/>
          </a:p>
        </p:txBody>
      </p:sp>
    </p:spTree>
    <p:extLst>
      <p:ext uri="{BB962C8B-B14F-4D97-AF65-F5344CB8AC3E}">
        <p14:creationId xmlns:p14="http://schemas.microsoft.com/office/powerpoint/2010/main" val="4023786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37</a:t>
            </a:fld>
            <a:endParaRPr lang="ko-KR" altLang="en-US"/>
          </a:p>
        </p:txBody>
      </p:sp>
    </p:spTree>
    <p:extLst>
      <p:ext uri="{BB962C8B-B14F-4D97-AF65-F5344CB8AC3E}">
        <p14:creationId xmlns:p14="http://schemas.microsoft.com/office/powerpoint/2010/main" val="1932272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38</a:t>
            </a:fld>
            <a:endParaRPr lang="ko-KR" altLang="en-US"/>
          </a:p>
        </p:txBody>
      </p:sp>
    </p:spTree>
    <p:extLst>
      <p:ext uri="{BB962C8B-B14F-4D97-AF65-F5344CB8AC3E}">
        <p14:creationId xmlns:p14="http://schemas.microsoft.com/office/powerpoint/2010/main" val="2263567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39</a:t>
            </a:fld>
            <a:endParaRPr lang="ko-KR" altLang="en-US"/>
          </a:p>
        </p:txBody>
      </p:sp>
    </p:spTree>
    <p:extLst>
      <p:ext uri="{BB962C8B-B14F-4D97-AF65-F5344CB8AC3E}">
        <p14:creationId xmlns:p14="http://schemas.microsoft.com/office/powerpoint/2010/main" val="2281460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40</a:t>
            </a:fld>
            <a:endParaRPr lang="ko-KR" altLang="en-US"/>
          </a:p>
        </p:txBody>
      </p:sp>
    </p:spTree>
    <p:extLst>
      <p:ext uri="{BB962C8B-B14F-4D97-AF65-F5344CB8AC3E}">
        <p14:creationId xmlns:p14="http://schemas.microsoft.com/office/powerpoint/2010/main" val="3447481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41</a:t>
            </a:fld>
            <a:endParaRPr lang="ko-KR" altLang="en-US"/>
          </a:p>
        </p:txBody>
      </p:sp>
    </p:spTree>
    <p:extLst>
      <p:ext uri="{BB962C8B-B14F-4D97-AF65-F5344CB8AC3E}">
        <p14:creationId xmlns:p14="http://schemas.microsoft.com/office/powerpoint/2010/main" val="3300674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42</a:t>
            </a:fld>
            <a:endParaRPr lang="ko-KR" altLang="en-US"/>
          </a:p>
        </p:txBody>
      </p:sp>
    </p:spTree>
    <p:extLst>
      <p:ext uri="{BB962C8B-B14F-4D97-AF65-F5344CB8AC3E}">
        <p14:creationId xmlns:p14="http://schemas.microsoft.com/office/powerpoint/2010/main" val="904094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43</a:t>
            </a:fld>
            <a:endParaRPr lang="ko-KR" altLang="en-US"/>
          </a:p>
        </p:txBody>
      </p:sp>
    </p:spTree>
    <p:extLst>
      <p:ext uri="{BB962C8B-B14F-4D97-AF65-F5344CB8AC3E}">
        <p14:creationId xmlns:p14="http://schemas.microsoft.com/office/powerpoint/2010/main" val="3203557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44</a:t>
            </a:fld>
            <a:endParaRPr lang="ko-KR" altLang="en-US"/>
          </a:p>
        </p:txBody>
      </p:sp>
    </p:spTree>
    <p:extLst>
      <p:ext uri="{BB962C8B-B14F-4D97-AF65-F5344CB8AC3E}">
        <p14:creationId xmlns:p14="http://schemas.microsoft.com/office/powerpoint/2010/main" val="87343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5</a:t>
            </a:fld>
            <a:endParaRPr lang="ko-KR" altLang="en-US"/>
          </a:p>
        </p:txBody>
      </p:sp>
    </p:spTree>
    <p:extLst>
      <p:ext uri="{BB962C8B-B14F-4D97-AF65-F5344CB8AC3E}">
        <p14:creationId xmlns:p14="http://schemas.microsoft.com/office/powerpoint/2010/main" val="3133725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45</a:t>
            </a:fld>
            <a:endParaRPr lang="ko-KR" altLang="en-US"/>
          </a:p>
        </p:txBody>
      </p:sp>
    </p:spTree>
    <p:extLst>
      <p:ext uri="{BB962C8B-B14F-4D97-AF65-F5344CB8AC3E}">
        <p14:creationId xmlns:p14="http://schemas.microsoft.com/office/powerpoint/2010/main" val="763866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46</a:t>
            </a:fld>
            <a:endParaRPr lang="ko-KR" altLang="en-US"/>
          </a:p>
        </p:txBody>
      </p:sp>
    </p:spTree>
    <p:extLst>
      <p:ext uri="{BB962C8B-B14F-4D97-AF65-F5344CB8AC3E}">
        <p14:creationId xmlns:p14="http://schemas.microsoft.com/office/powerpoint/2010/main" val="14359946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47</a:t>
            </a:fld>
            <a:endParaRPr lang="ko-KR" altLang="en-US"/>
          </a:p>
        </p:txBody>
      </p:sp>
    </p:spTree>
    <p:extLst>
      <p:ext uri="{BB962C8B-B14F-4D97-AF65-F5344CB8AC3E}">
        <p14:creationId xmlns:p14="http://schemas.microsoft.com/office/powerpoint/2010/main" val="3258312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48</a:t>
            </a:fld>
            <a:endParaRPr lang="ko-KR" altLang="en-US"/>
          </a:p>
        </p:txBody>
      </p:sp>
    </p:spTree>
    <p:extLst>
      <p:ext uri="{BB962C8B-B14F-4D97-AF65-F5344CB8AC3E}">
        <p14:creationId xmlns:p14="http://schemas.microsoft.com/office/powerpoint/2010/main" val="2956472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49</a:t>
            </a:fld>
            <a:endParaRPr lang="ko-KR" altLang="en-US"/>
          </a:p>
        </p:txBody>
      </p:sp>
    </p:spTree>
    <p:extLst>
      <p:ext uri="{BB962C8B-B14F-4D97-AF65-F5344CB8AC3E}">
        <p14:creationId xmlns:p14="http://schemas.microsoft.com/office/powerpoint/2010/main" val="4194997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10</a:t>
            </a:fld>
            <a:endParaRPr lang="ko-KR" altLang="en-US"/>
          </a:p>
        </p:txBody>
      </p:sp>
    </p:spTree>
    <p:extLst>
      <p:ext uri="{BB962C8B-B14F-4D97-AF65-F5344CB8AC3E}">
        <p14:creationId xmlns:p14="http://schemas.microsoft.com/office/powerpoint/2010/main" val="160690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11</a:t>
            </a:fld>
            <a:endParaRPr lang="ko-KR" altLang="en-US"/>
          </a:p>
        </p:txBody>
      </p:sp>
    </p:spTree>
    <p:extLst>
      <p:ext uri="{BB962C8B-B14F-4D97-AF65-F5344CB8AC3E}">
        <p14:creationId xmlns:p14="http://schemas.microsoft.com/office/powerpoint/2010/main" val="861462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12</a:t>
            </a:fld>
            <a:endParaRPr lang="ko-KR" altLang="en-US"/>
          </a:p>
        </p:txBody>
      </p:sp>
    </p:spTree>
    <p:extLst>
      <p:ext uri="{BB962C8B-B14F-4D97-AF65-F5344CB8AC3E}">
        <p14:creationId xmlns:p14="http://schemas.microsoft.com/office/powerpoint/2010/main" val="330426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13</a:t>
            </a:fld>
            <a:endParaRPr lang="ko-KR" altLang="en-US"/>
          </a:p>
        </p:txBody>
      </p:sp>
    </p:spTree>
    <p:extLst>
      <p:ext uri="{BB962C8B-B14F-4D97-AF65-F5344CB8AC3E}">
        <p14:creationId xmlns:p14="http://schemas.microsoft.com/office/powerpoint/2010/main" val="113695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2EC76F7-949C-4639-B2C3-5E6FE8A19520}" type="slidenum">
              <a:rPr lang="ko-KR" altLang="en-US" smtClean="0"/>
              <a:t>14</a:t>
            </a:fld>
            <a:endParaRPr lang="ko-KR" altLang="en-US"/>
          </a:p>
        </p:txBody>
      </p:sp>
    </p:spTree>
    <p:extLst>
      <p:ext uri="{BB962C8B-B14F-4D97-AF65-F5344CB8AC3E}">
        <p14:creationId xmlns:p14="http://schemas.microsoft.com/office/powerpoint/2010/main" val="2273885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BFCA8F-81E3-4494-807A-19ED363184C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54A30F0C-47F5-4BBB-8D9A-EEA1FF7E8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BA2C713-AC81-4EB2-9330-581E0B6AE811}"/>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1F0F55EC-D62C-46D0-85AA-2079E978B3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86F994-D68F-40EE-B340-2867A153420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128761394"/>
      </p:ext>
    </p:extLst>
  </p:cSld>
  <p:clrMapOvr>
    <a:masterClrMapping/>
  </p:clrMapOvr>
  <p:extLst mod="1">
    <p:ext uri="{DCECCB84-F9BA-43D5-87BE-67443E8EF086}">
      <p15:sldGuideLst xmlns:p15="http://schemas.microsoft.com/office/powerpoint/2012/main">
        <p15:guide id="1" orient="horz" pos="278" userDrawn="1">
          <p15:clr>
            <a:srgbClr val="FBAE40"/>
          </p15:clr>
        </p15:guide>
        <p15:guide id="2" pos="393" userDrawn="1">
          <p15:clr>
            <a:srgbClr val="FBAE40"/>
          </p15:clr>
        </p15:guide>
        <p15:guide id="4" orient="horz" pos="4042" userDrawn="1">
          <p15:clr>
            <a:srgbClr val="FBAE40"/>
          </p15:clr>
        </p15:guide>
        <p15:guide id="5" pos="728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E55420-8C17-4468-AEC8-4430EE58B5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06D5049-4932-4B7B-85EC-40E83393950D}"/>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063FB9A9-B33C-44ED-BABC-FA871DE1B9F8}"/>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7CAD8425-FCC0-4840-A31E-836B01625C0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DBEDF18-8531-4D1C-8D2C-557CA8978E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051298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BEEEB2E-B25A-4414-BD17-A799B96CDD3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0F8B4CB-D02C-481C-AF58-5FF8AA62332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3532D09-B132-4F28-B128-E1DEFE4572D7}"/>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05712178-9859-40D8-866E-21CD2802581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DDB6406-813E-4647-A1CD-44007D38E9A3}"/>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13651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375D3C-BC40-4959-99A4-A4FA86FF894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A497603-2315-4C2B-9A9D-926563485B21}"/>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6623D75-7690-462B-A0DC-A4F3108DC644}"/>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70F3BCB1-6A24-432F-A778-B735C686120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4ED32B-3446-46D1-A849-41F78A9D9060}"/>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4181807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7CEBB-FB44-43B4-BEC1-1E4F2CDB41D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EC33AD9-B19D-45F0-850E-9C8B4BDB5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1B8DD5C9-C8D9-4D87-A37C-CF8F5EE9A4A8}"/>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C4EFAAFA-ED36-45D1-BE1D-66AFD6BEDC3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D4A15C4-8EE8-4FEC-9177-73B7EB3E5646}"/>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653663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16724D-2213-4EAA-9808-618F427650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A2750EE-4115-4C51-8834-D4A84994BCC5}"/>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6C09B05B-0309-47DC-922A-D465EE84BC40}"/>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E244EAFA-AD9C-4F18-A3AE-85A691DE4B8B}"/>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6" name="바닥글 개체 틀 5">
            <a:extLst>
              <a:ext uri="{FF2B5EF4-FFF2-40B4-BE49-F238E27FC236}">
                <a16:creationId xmlns:a16="http://schemas.microsoft.com/office/drawing/2014/main" id="{9E13F815-2CFA-4E42-96E5-B64B7EC3493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01974D9-97EC-4EC7-9693-C3C4C1352D82}"/>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8827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D3C591-E098-4827-8F9D-10A419784B8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E96B2B7E-A180-4E0C-936F-0C28D9CF5F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2F6ABC4B-31F5-47E2-A80B-C2A0AAE94498}"/>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9F905E65-0A18-4469-BD2A-632C378E15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77CB5198-90A4-428E-A2AF-E6B739C4DCDA}"/>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FA273297-6D6E-40D2-8EBB-BA831FB938D3}"/>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8" name="바닥글 개체 틀 7">
            <a:extLst>
              <a:ext uri="{FF2B5EF4-FFF2-40B4-BE49-F238E27FC236}">
                <a16:creationId xmlns:a16="http://schemas.microsoft.com/office/drawing/2014/main" id="{7687E771-D0F9-46EB-9B4B-7E185523BA3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7D791D4-00C9-44F9-B42C-A5939FEB375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02945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64AFF4-47E3-4395-BB65-1A8CF6456B9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A247138-787D-4B02-9183-24EA9294B45F}"/>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4" name="바닥글 개체 틀 3">
            <a:extLst>
              <a:ext uri="{FF2B5EF4-FFF2-40B4-BE49-F238E27FC236}">
                <a16:creationId xmlns:a16="http://schemas.microsoft.com/office/drawing/2014/main" id="{3C28DC84-78BD-4E94-916C-23F6F67E2FA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EC8C0FF-066B-4CDB-B217-DB3203EAA935}"/>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79965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7260DF2-23F3-41F9-BC7F-7FD858990DE4}"/>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3" name="바닥글 개체 틀 2">
            <a:extLst>
              <a:ext uri="{FF2B5EF4-FFF2-40B4-BE49-F238E27FC236}">
                <a16:creationId xmlns:a16="http://schemas.microsoft.com/office/drawing/2014/main" id="{589BCFB1-3512-4B67-91B9-3F0A56BCE26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CAA53FF-C5B1-42BD-9AFD-6661508F40B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178979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A91DDF-7F0E-4CE1-8D79-6BA20246D64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FF8E2D3-A06A-4F93-AF98-86A4036F21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BDED3827-E86F-459A-AD23-C4A4D15670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C4BB84D-DDF9-42C8-9081-962CBEABC040}"/>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6" name="바닥글 개체 틀 5">
            <a:extLst>
              <a:ext uri="{FF2B5EF4-FFF2-40B4-BE49-F238E27FC236}">
                <a16:creationId xmlns:a16="http://schemas.microsoft.com/office/drawing/2014/main" id="{57D66EB6-D9EE-4DF7-99E1-FBF5E99A2FA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6863FC8-29D5-4D5A-8F61-818F450C2ECB}"/>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570942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A89CDE-C98C-4A43-BD0C-B9A9E53304B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90894C1-0B8B-48EB-ADB9-D944E0726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CE3D3FD-19D5-4E80-AA38-E948F18D9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1620E7D2-EEE9-42E6-9F3F-6410191F4EB9}"/>
              </a:ext>
            </a:extLst>
          </p:cNvPr>
          <p:cNvSpPr>
            <a:spLocks noGrp="1"/>
          </p:cNvSpPr>
          <p:nvPr>
            <p:ph type="dt" sz="half" idx="10"/>
          </p:nvPr>
        </p:nvSpPr>
        <p:spPr/>
        <p:txBody>
          <a:bodyPr/>
          <a:lstStyle/>
          <a:p>
            <a:fld id="{25C880E9-F562-4ADC-9C95-311ED8011E61}" type="datetimeFigureOut">
              <a:rPr lang="ko-KR" altLang="en-US" smtClean="0"/>
              <a:t>2019-02-14</a:t>
            </a:fld>
            <a:endParaRPr lang="ko-KR" altLang="en-US"/>
          </a:p>
        </p:txBody>
      </p:sp>
      <p:sp>
        <p:nvSpPr>
          <p:cNvPr id="6" name="바닥글 개체 틀 5">
            <a:extLst>
              <a:ext uri="{FF2B5EF4-FFF2-40B4-BE49-F238E27FC236}">
                <a16:creationId xmlns:a16="http://schemas.microsoft.com/office/drawing/2014/main" id="{FB5DED0B-7552-47A8-A1C2-E8460511C4A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AB1428D-BECF-4B14-94FD-1E213505AF1E}"/>
              </a:ext>
            </a:extLst>
          </p:cNvPr>
          <p:cNvSpPr>
            <a:spLocks noGrp="1"/>
          </p:cNvSpPr>
          <p:nvPr>
            <p:ph type="sldNum" sz="quarter" idx="12"/>
          </p:nvPr>
        </p:nvSpPr>
        <p:spPr/>
        <p:txBody>
          <a:body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3928760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CD4BE126-E18A-4608-B32C-6C51CE030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AAEAFC1-8901-41E8-94A5-EF631E448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2D06877-D131-4080-A9F4-48C0B274C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C880E9-F562-4ADC-9C95-311ED8011E61}" type="datetimeFigureOut">
              <a:rPr lang="ko-KR" altLang="en-US" smtClean="0"/>
              <a:t>2019-02-14</a:t>
            </a:fld>
            <a:endParaRPr lang="ko-KR" altLang="en-US"/>
          </a:p>
        </p:txBody>
      </p:sp>
      <p:sp>
        <p:nvSpPr>
          <p:cNvPr id="5" name="바닥글 개체 틀 4">
            <a:extLst>
              <a:ext uri="{FF2B5EF4-FFF2-40B4-BE49-F238E27FC236}">
                <a16:creationId xmlns:a16="http://schemas.microsoft.com/office/drawing/2014/main" id="{64076F67-2A68-49D1-BB80-037677E09A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8782565-736B-44B3-9A33-43CB9E3F7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250DE6-3C68-4F76-8C4E-25446DCA7F98}" type="slidenum">
              <a:rPr lang="ko-KR" altLang="en-US" smtClean="0"/>
              <a:t>‹#›</a:t>
            </a:fld>
            <a:endParaRPr lang="ko-KR" altLang="en-US"/>
          </a:p>
        </p:txBody>
      </p:sp>
    </p:spTree>
    <p:extLst>
      <p:ext uri="{BB962C8B-B14F-4D97-AF65-F5344CB8AC3E}">
        <p14:creationId xmlns:p14="http://schemas.microsoft.com/office/powerpoint/2010/main" val="24934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docs.djangoproject.com/en/2.1/ref/models/fields/"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djangoproject.com/en/2.1/ref/models/querysets/"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4C1FE0-6BEB-44C5-B4B9-1755F444F838}"/>
              </a:ext>
            </a:extLst>
          </p:cNvPr>
          <p:cNvSpPr txBox="1"/>
          <p:nvPr/>
        </p:nvSpPr>
        <p:spPr>
          <a:xfrm>
            <a:off x="493485" y="1337747"/>
            <a:ext cx="3701654" cy="461665"/>
          </a:xfrm>
          <a:prstGeom prst="rect">
            <a:avLst/>
          </a:prstGeom>
          <a:noFill/>
        </p:spPr>
        <p:txBody>
          <a:bodyPr wrap="square" rtlCol="0">
            <a:spAutoFit/>
          </a:bodyPr>
          <a:lstStyle/>
          <a:p>
            <a:pPr algn="dist"/>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이제 정말 글을 써봅시다</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4" name="직사각형 13">
            <a:extLst>
              <a:ext uri="{FF2B5EF4-FFF2-40B4-BE49-F238E27FC236}">
                <a16:creationId xmlns:a16="http://schemas.microsoft.com/office/drawing/2014/main" id="{50D7458C-4BCA-4F5F-BC06-13B3345CEF90}"/>
              </a:ext>
            </a:extLst>
          </p:cNvPr>
          <p:cNvSpPr/>
          <p:nvPr/>
        </p:nvSpPr>
        <p:spPr>
          <a:xfrm>
            <a:off x="493485" y="1898655"/>
            <a:ext cx="3701654" cy="1938992"/>
          </a:xfrm>
          <a:prstGeom prst="rect">
            <a:avLst/>
          </a:prstGeom>
          <a:noFill/>
        </p:spPr>
        <p:txBody>
          <a:bodyPr wrap="square" rtlCol="0">
            <a:spAutoFit/>
          </a:bodyPr>
          <a:lstStyle/>
          <a:p>
            <a:pPr algn="dist"/>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a:t>
            </a:r>
            <a:endPar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dist"/>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 R </a:t>
            </a:r>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 션</a:t>
            </a:r>
            <a:endParaRPr lang="ko-KR" altLang="en-US" sz="6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7" name="직선 연결선 16">
            <a:extLst>
              <a:ext uri="{FF2B5EF4-FFF2-40B4-BE49-F238E27FC236}">
                <a16:creationId xmlns:a16="http://schemas.microsoft.com/office/drawing/2014/main" id="{AA7311F7-BDB2-4871-A52E-85827F6BBA0C}"/>
              </a:ext>
            </a:extLst>
          </p:cNvPr>
          <p:cNvCxnSpPr/>
          <p:nvPr/>
        </p:nvCxnSpPr>
        <p:spPr>
          <a:xfrm>
            <a:off x="621394" y="4226880"/>
            <a:ext cx="812800" cy="0"/>
          </a:xfrm>
          <a:prstGeom prst="line">
            <a:avLst/>
          </a:prstGeom>
          <a:ln w="57150">
            <a:solidFill>
              <a:srgbClr val="5E97E1"/>
            </a:solidFill>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4607419D-DA91-41E9-BA14-DED2C6883059}"/>
              </a:ext>
            </a:extLst>
          </p:cNvPr>
          <p:cNvSpPr/>
          <p:nvPr/>
        </p:nvSpPr>
        <p:spPr>
          <a:xfrm>
            <a:off x="536696" y="4561468"/>
            <a:ext cx="2544286" cy="307777"/>
          </a:xfrm>
          <a:prstGeom prst="rect">
            <a:avLst/>
          </a:prstGeom>
          <a:noFill/>
        </p:spPr>
        <p:txBody>
          <a:bodyPr wrap="none" rtlCol="0">
            <a:spAutoFit/>
          </a:bodyPr>
          <a:lstStyle/>
          <a:p>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멋쟁이 사자처럼 </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7</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기 </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번째 세션</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5" name="직사각형 24">
            <a:extLst>
              <a:ext uri="{FF2B5EF4-FFF2-40B4-BE49-F238E27FC236}">
                <a16:creationId xmlns:a16="http://schemas.microsoft.com/office/drawing/2014/main" id="{65875DF8-A73F-486A-BD42-9D5A00F6ED6C}"/>
              </a:ext>
            </a:extLst>
          </p:cNvPr>
          <p:cNvSpPr/>
          <p:nvPr/>
        </p:nvSpPr>
        <p:spPr>
          <a:xfrm>
            <a:off x="536696" y="4848496"/>
            <a:ext cx="1249060" cy="307777"/>
          </a:xfrm>
          <a:prstGeom prst="rect">
            <a:avLst/>
          </a:prstGeom>
          <a:noFill/>
        </p:spPr>
        <p:txBody>
          <a:bodyPr wrap="none" rtlCol="0">
            <a:spAutoFit/>
          </a:bodyPr>
          <a:lstStyle/>
          <a:p>
            <a:r>
              <a:rPr lang="ko-KR" altLang="en-US" sz="1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백지수</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운영진</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49201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630DF8E-8406-45FF-922D-C73EDCFBC84A}"/>
              </a:ext>
            </a:extLst>
          </p:cNvPr>
          <p:cNvSpPr/>
          <p:nvPr/>
        </p:nvSpPr>
        <p:spPr>
          <a:xfrm>
            <a:off x="522887"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 name="직사각형 2">
            <a:extLst>
              <a:ext uri="{FF2B5EF4-FFF2-40B4-BE49-F238E27FC236}">
                <a16:creationId xmlns:a16="http://schemas.microsoft.com/office/drawing/2014/main" id="{DA0EB58B-2A19-4D0C-AD65-DED9373821BF}"/>
              </a:ext>
            </a:extLst>
          </p:cNvPr>
          <p:cNvSpPr/>
          <p:nvPr/>
        </p:nvSpPr>
        <p:spPr>
          <a:xfrm>
            <a:off x="522887"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E809A13-9AAA-41EE-B505-602CE1770C13}"/>
              </a:ext>
            </a:extLst>
          </p:cNvPr>
          <p:cNvSpPr/>
          <p:nvPr/>
        </p:nvSpPr>
        <p:spPr>
          <a:xfrm>
            <a:off x="652113" y="3039548"/>
            <a:ext cx="5229380" cy="3170099"/>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a:t>
            </a:r>
          </a:p>
        </p:txBody>
      </p:sp>
      <p:sp>
        <p:nvSpPr>
          <p:cNvPr id="5" name="직사각형 4">
            <a:extLst>
              <a:ext uri="{FF2B5EF4-FFF2-40B4-BE49-F238E27FC236}">
                <a16:creationId xmlns:a16="http://schemas.microsoft.com/office/drawing/2014/main" id="{8057B441-0BF9-41F1-AAEC-B005852E44C0}"/>
              </a:ext>
            </a:extLst>
          </p:cNvPr>
          <p:cNvSpPr/>
          <p:nvPr/>
        </p:nvSpPr>
        <p:spPr>
          <a:xfrm>
            <a:off x="652113" y="2223262"/>
            <a:ext cx="3894015"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아니</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Model</a:t>
            </a:r>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 그래서 뭐라는 거야</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6" name="직사각형 15">
            <a:extLst>
              <a:ext uri="{FF2B5EF4-FFF2-40B4-BE49-F238E27FC236}">
                <a16:creationId xmlns:a16="http://schemas.microsoft.com/office/drawing/2014/main" id="{F0CDE1D0-58DB-4409-9F10-B46CFD127E08}"/>
              </a:ext>
            </a:extLst>
          </p:cNvPr>
          <p:cNvSpPr/>
          <p:nvPr/>
        </p:nvSpPr>
        <p:spPr>
          <a:xfrm>
            <a:off x="4018482" y="2709554"/>
            <a:ext cx="1863011" cy="230832"/>
          </a:xfrm>
          <a:prstGeom prst="rect">
            <a:avLst/>
          </a:prstGeom>
        </p:spPr>
        <p:txBody>
          <a:bodyPr wrap="none">
            <a:spAutoFit/>
          </a:bodyPr>
          <a:lstStyle/>
          <a:p>
            <a:pPr algn="r" latinLnBrk="0"/>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2019-02-13 </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오후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분에 작성함</a:t>
            </a:r>
            <a:endParaRPr lang="ko-KR" altLang="en-US" sz="9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80" name="직사각형 79">
            <a:extLst>
              <a:ext uri="{FF2B5EF4-FFF2-40B4-BE49-F238E27FC236}">
                <a16:creationId xmlns:a16="http://schemas.microsoft.com/office/drawing/2014/main" id="{C630DF8E-8406-45FF-922D-C73EDCFBC84A}"/>
              </a:ext>
            </a:extLst>
          </p:cNvPr>
          <p:cNvSpPr/>
          <p:nvPr/>
        </p:nvSpPr>
        <p:spPr>
          <a:xfrm>
            <a:off x="619700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83" name="직사각형 82">
            <a:extLst>
              <a:ext uri="{FF2B5EF4-FFF2-40B4-BE49-F238E27FC236}">
                <a16:creationId xmlns:a16="http://schemas.microsoft.com/office/drawing/2014/main" id="{DA0EB58B-2A19-4D0C-AD65-DED9373821BF}"/>
              </a:ext>
            </a:extLst>
          </p:cNvPr>
          <p:cNvSpPr/>
          <p:nvPr/>
        </p:nvSpPr>
        <p:spPr>
          <a:xfrm>
            <a:off x="619700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8057B441-0BF9-41F1-AAEC-B005852E44C0}"/>
              </a:ext>
            </a:extLst>
          </p:cNvPr>
          <p:cNvSpPr/>
          <p:nvPr/>
        </p:nvSpPr>
        <p:spPr>
          <a:xfrm>
            <a:off x="6326227" y="2223262"/>
            <a:ext cx="646331"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제목</a:t>
            </a:r>
            <a:endParaRPr lang="ko-KR" altLang="en-US" sz="20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87" name="직사각형 86">
            <a:extLst>
              <a:ext uri="{FF2B5EF4-FFF2-40B4-BE49-F238E27FC236}">
                <a16:creationId xmlns:a16="http://schemas.microsoft.com/office/drawing/2014/main" id="{F0CDE1D0-58DB-4409-9F10-B46CFD127E08}"/>
              </a:ext>
            </a:extLst>
          </p:cNvPr>
          <p:cNvSpPr/>
          <p:nvPr/>
        </p:nvSpPr>
        <p:spPr>
          <a:xfrm>
            <a:off x="10954160" y="2707483"/>
            <a:ext cx="601447" cy="230832"/>
          </a:xfrm>
          <a:prstGeom prst="rect">
            <a:avLst/>
          </a:prstGeom>
        </p:spPr>
        <p:txBody>
          <a:bodyPr wrap="none">
            <a:spAutoFit/>
          </a:bodyPr>
          <a:lstStyle/>
          <a:p>
            <a:pPr algn="r" latinLnBrk="0"/>
            <a:r>
              <a:rPr lang="ko-KR" altLang="en-US" sz="900" dirty="0" err="1"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작성일시</a:t>
            </a:r>
            <a:endParaRPr lang="ko-KR" altLang="en-US" sz="9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84" name="직사각형 83">
            <a:extLst>
              <a:ext uri="{FF2B5EF4-FFF2-40B4-BE49-F238E27FC236}">
                <a16:creationId xmlns:a16="http://schemas.microsoft.com/office/drawing/2014/main" id="{3E809A13-9AAA-41EE-B505-602CE1770C13}"/>
              </a:ext>
            </a:extLst>
          </p:cNvPr>
          <p:cNvSpPr/>
          <p:nvPr/>
        </p:nvSpPr>
        <p:spPr>
          <a:xfrm>
            <a:off x="6326227" y="3039548"/>
            <a:ext cx="5229380" cy="3170099"/>
          </a:xfrm>
          <a:prstGeom prst="rect">
            <a:avLst/>
          </a:prstGeom>
          <a:solidFill>
            <a:srgbClr val="0076C8">
              <a:alpha val="26000"/>
            </a:srgbClr>
          </a:solidFill>
        </p:spPr>
        <p:txBody>
          <a:bodyPr wrap="square" rtlCol="0">
            <a:spAutoFit/>
          </a:bodyPr>
          <a:lstStyle/>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a:t>
            </a:r>
          </a:p>
        </p:txBody>
      </p:sp>
      <p:sp>
        <p:nvSpPr>
          <p:cNvPr id="7" name="TextBox 6"/>
          <p:cNvSpPr txBox="1"/>
          <p:nvPr/>
        </p:nvSpPr>
        <p:spPr>
          <a:xfrm>
            <a:off x="8617751" y="4424542"/>
            <a:ext cx="646331" cy="400110"/>
          </a:xfrm>
          <a:prstGeom prst="rect">
            <a:avLst/>
          </a:prstGeom>
          <a:noFill/>
        </p:spPr>
        <p:txBody>
          <a:bodyPr wrap="none" rtlCol="0">
            <a:spAutoFit/>
          </a:bodyPr>
          <a:lstStyle/>
          <a:p>
            <a:r>
              <a:rPr lang="ko-KR" altLang="en-US" sz="2000" dirty="0" smtClean="0">
                <a:solidFill>
                  <a:srgbClr val="0076C8"/>
                </a:solidFill>
                <a:latin typeface="10X10" panose="020D0604000000000000" pitchFamily="50" charset="-127"/>
                <a:ea typeface="10X10" panose="020D0604000000000000" pitchFamily="50" charset="-127"/>
              </a:rPr>
              <a:t>본문</a:t>
            </a:r>
            <a:endParaRPr lang="ko-KR" altLang="en-US" sz="2000" dirty="0">
              <a:solidFill>
                <a:srgbClr val="0076C8"/>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226072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C630DF8E-8406-45FF-922D-C73EDCFBC84A}"/>
              </a:ext>
            </a:extLst>
          </p:cNvPr>
          <p:cNvSpPr/>
          <p:nvPr/>
        </p:nvSpPr>
        <p:spPr>
          <a:xfrm>
            <a:off x="619700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직사각형 19">
            <a:extLst>
              <a:ext uri="{FF2B5EF4-FFF2-40B4-BE49-F238E27FC236}">
                <a16:creationId xmlns:a16="http://schemas.microsoft.com/office/drawing/2014/main" id="{DA0EB58B-2A19-4D0C-AD65-DED9373821BF}"/>
              </a:ext>
            </a:extLst>
          </p:cNvPr>
          <p:cNvSpPr/>
          <p:nvPr/>
        </p:nvSpPr>
        <p:spPr>
          <a:xfrm>
            <a:off x="619700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C630DF8E-8406-45FF-922D-C73EDCFBC84A}"/>
              </a:ext>
            </a:extLst>
          </p:cNvPr>
          <p:cNvSpPr/>
          <p:nvPr/>
        </p:nvSpPr>
        <p:spPr>
          <a:xfrm>
            <a:off x="522887"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 name="직사각형 2">
            <a:extLst>
              <a:ext uri="{FF2B5EF4-FFF2-40B4-BE49-F238E27FC236}">
                <a16:creationId xmlns:a16="http://schemas.microsoft.com/office/drawing/2014/main" id="{DA0EB58B-2A19-4D0C-AD65-DED9373821BF}"/>
              </a:ext>
            </a:extLst>
          </p:cNvPr>
          <p:cNvSpPr/>
          <p:nvPr/>
        </p:nvSpPr>
        <p:spPr>
          <a:xfrm>
            <a:off x="522887"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3E809A13-9AAA-41EE-B505-602CE1770C13}"/>
              </a:ext>
            </a:extLst>
          </p:cNvPr>
          <p:cNvSpPr/>
          <p:nvPr/>
        </p:nvSpPr>
        <p:spPr>
          <a:xfrm>
            <a:off x="652113" y="3039548"/>
            <a:ext cx="5229380" cy="3170099"/>
          </a:xfrm>
          <a:prstGeom prst="rect">
            <a:avLst/>
          </a:prstGeom>
          <a:noFill/>
        </p:spPr>
        <p:txBody>
          <a:bodyPr wrap="square" rtlCol="0">
            <a:spAutoFit/>
          </a:bodyPr>
          <a:lstStyle/>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Nunc</a:t>
            </a:r>
          </a:p>
        </p:txBody>
      </p:sp>
      <p:sp>
        <p:nvSpPr>
          <p:cNvPr id="5" name="직사각형 4">
            <a:extLst>
              <a:ext uri="{FF2B5EF4-FFF2-40B4-BE49-F238E27FC236}">
                <a16:creationId xmlns:a16="http://schemas.microsoft.com/office/drawing/2014/main" id="{8057B441-0BF9-41F1-AAEC-B005852E44C0}"/>
              </a:ext>
            </a:extLst>
          </p:cNvPr>
          <p:cNvSpPr/>
          <p:nvPr/>
        </p:nvSpPr>
        <p:spPr>
          <a:xfrm>
            <a:off x="652113" y="2223262"/>
            <a:ext cx="3894015"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아니</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Model</a:t>
            </a:r>
            <a:r>
              <a:rPr lang="ko-KR" altLang="en-US"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이 그래서 뭐라는 거야</a:t>
            </a:r>
            <a:r>
              <a:rPr lang="en-US" altLang="ko-KR" sz="2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6" name="직사각형 15">
            <a:extLst>
              <a:ext uri="{FF2B5EF4-FFF2-40B4-BE49-F238E27FC236}">
                <a16:creationId xmlns:a16="http://schemas.microsoft.com/office/drawing/2014/main" id="{F0CDE1D0-58DB-4409-9F10-B46CFD127E08}"/>
              </a:ext>
            </a:extLst>
          </p:cNvPr>
          <p:cNvSpPr/>
          <p:nvPr/>
        </p:nvSpPr>
        <p:spPr>
          <a:xfrm>
            <a:off x="4018482" y="2709554"/>
            <a:ext cx="1863011" cy="230832"/>
          </a:xfrm>
          <a:prstGeom prst="rect">
            <a:avLst/>
          </a:prstGeom>
        </p:spPr>
        <p:txBody>
          <a:bodyPr wrap="none">
            <a:spAutoFit/>
          </a:bodyPr>
          <a:lstStyle/>
          <a:p>
            <a:pPr algn="r" latinLnBrk="0"/>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2019-02-13 </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오후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 </a:t>
            </a:r>
            <a:r>
              <a:rPr lang="en-US" altLang="ko-KR"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8</a:t>
            </a:r>
            <a:r>
              <a:rPr lang="ko-KR" altLang="en-US" sz="9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분에 작성함</a:t>
            </a:r>
            <a:endParaRPr lang="ko-KR" altLang="en-US" sz="9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7561051" y="3480639"/>
            <a:ext cx="2504212" cy="1477328"/>
          </a:xfrm>
          <a:prstGeom prst="rect">
            <a:avLst/>
          </a:prstGeom>
          <a:noFill/>
        </p:spPr>
        <p:txBody>
          <a:bodyPr wrap="none" rtlCol="0">
            <a:spAutoFit/>
          </a:bodyPr>
          <a:lstStyle/>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게시물 하나</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라는 데이터</a:t>
            </a:r>
            <a:endParaRPr lang="en-US" altLang="ko-KR" dirty="0" smtClean="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p>
          <a:p>
            <a:pPr algn="ctr"/>
            <a:r>
              <a:rPr lang="ko-KR" altLang="en-US" dirty="0" smtClean="0">
                <a:latin typeface="10X10" panose="020D0604000000000000" pitchFamily="50" charset="-127"/>
                <a:ea typeface="10X10" panose="020D0604000000000000" pitchFamily="50" charset="-127"/>
              </a:rPr>
              <a:t>제목</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짧은 글</a:t>
            </a:r>
            <a:r>
              <a:rPr lang="en-US" altLang="ko-KR" dirty="0" smtClean="0">
                <a:latin typeface="10X10" panose="020D0604000000000000" pitchFamily="50" charset="-127"/>
                <a:ea typeface="10X10" panose="020D0604000000000000" pitchFamily="50" charset="-127"/>
              </a:rPr>
              <a:t>),</a:t>
            </a:r>
          </a:p>
          <a:p>
            <a:pPr algn="ctr"/>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작성일시</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날짜와 시간</a:t>
            </a:r>
            <a:r>
              <a:rPr lang="en-US" altLang="ko-KR" dirty="0" smtClean="0">
                <a:latin typeface="10X10" panose="020D0604000000000000" pitchFamily="50" charset="-127"/>
                <a:ea typeface="10X10" panose="020D0604000000000000" pitchFamily="50" charset="-127"/>
              </a:rPr>
              <a:t>),</a:t>
            </a:r>
          </a:p>
          <a:p>
            <a:pPr algn="ctr"/>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본문</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긴 글</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009830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C630DF8E-8406-45FF-922D-C73EDCFBC84A}"/>
              </a:ext>
            </a:extLst>
          </p:cNvPr>
          <p:cNvSpPr/>
          <p:nvPr/>
        </p:nvSpPr>
        <p:spPr>
          <a:xfrm>
            <a:off x="527721" y="2021932"/>
            <a:ext cx="5472112" cy="4394743"/>
          </a:xfrm>
          <a:prstGeom prst="rect">
            <a:avLst/>
          </a:prstGeom>
          <a:solidFill>
            <a:srgbClr val="ECEDE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7" name="직사각형 16">
            <a:extLst>
              <a:ext uri="{FF2B5EF4-FFF2-40B4-BE49-F238E27FC236}">
                <a16:creationId xmlns:a16="http://schemas.microsoft.com/office/drawing/2014/main" id="{DA0EB58B-2A19-4D0C-AD65-DED9373821BF}"/>
              </a:ext>
            </a:extLst>
          </p:cNvPr>
          <p:cNvSpPr/>
          <p:nvPr/>
        </p:nvSpPr>
        <p:spPr>
          <a:xfrm>
            <a:off x="527721" y="2021932"/>
            <a:ext cx="5472112" cy="75391"/>
          </a:xfrm>
          <a:prstGeom prst="rect">
            <a:avLst/>
          </a:prstGeom>
          <a:solidFill>
            <a:srgbClr val="5E97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8057B441-0BF9-41F1-AAEC-B005852E44C0}"/>
              </a:ext>
            </a:extLst>
          </p:cNvPr>
          <p:cNvSpPr/>
          <p:nvPr/>
        </p:nvSpPr>
        <p:spPr>
          <a:xfrm>
            <a:off x="656947" y="2223262"/>
            <a:ext cx="1643399" cy="400110"/>
          </a:xfrm>
          <a:prstGeom prst="rect">
            <a:avLst/>
          </a:prstGeom>
        </p:spPr>
        <p:txBody>
          <a:bodyPr wrap="none">
            <a:spAutoFit/>
          </a:bodyPr>
          <a:lstStyle/>
          <a:p>
            <a:pPr latinLnBrk="0"/>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제목 </a:t>
            </a:r>
            <a:r>
              <a:rPr lang="en-US" altLang="ko-KR"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r>
              <a:rPr lang="ko-KR" altLang="en-US"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짧은 글</a:t>
            </a:r>
            <a:r>
              <a:rPr lang="en-US" altLang="ko-KR" sz="20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endParaRPr lang="ko-KR" altLang="en-US" sz="20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21" name="직사각형 20">
            <a:extLst>
              <a:ext uri="{FF2B5EF4-FFF2-40B4-BE49-F238E27FC236}">
                <a16:creationId xmlns:a16="http://schemas.microsoft.com/office/drawing/2014/main" id="{F0CDE1D0-58DB-4409-9F10-B46CFD127E08}"/>
              </a:ext>
            </a:extLst>
          </p:cNvPr>
          <p:cNvSpPr/>
          <p:nvPr/>
        </p:nvSpPr>
        <p:spPr>
          <a:xfrm>
            <a:off x="4656502" y="2707483"/>
            <a:ext cx="1229825" cy="230832"/>
          </a:xfrm>
          <a:prstGeom prst="rect">
            <a:avLst/>
          </a:prstGeom>
        </p:spPr>
        <p:txBody>
          <a:bodyPr wrap="none">
            <a:spAutoFit/>
          </a:bodyPr>
          <a:lstStyle/>
          <a:p>
            <a:pPr algn="r" latinLnBrk="0"/>
            <a:r>
              <a:rPr lang="ko-KR" altLang="en-US" sz="900" dirty="0" err="1"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작성일시</a:t>
            </a:r>
            <a:r>
              <a:rPr lang="en-US" altLang="ko-KR"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r>
              <a:rPr lang="ko-KR" altLang="en-US"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날짜와 시간</a:t>
            </a:r>
            <a:r>
              <a:rPr lang="en-US" altLang="ko-KR" sz="90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a:t>
            </a:r>
            <a:endParaRPr lang="ko-KR" altLang="en-US" sz="900" dirty="0">
              <a:ln>
                <a:solidFill>
                  <a:schemeClr val="accent1">
                    <a:shade val="50000"/>
                    <a:alpha val="0"/>
                  </a:schemeClr>
                </a:solidFill>
              </a:ln>
              <a:solidFill>
                <a:srgbClr val="0076C8"/>
              </a:solidFill>
              <a:latin typeface="10X10" panose="020D0604000000000000" pitchFamily="50" charset="-127"/>
              <a:ea typeface="10X10" panose="020D0604000000000000" pitchFamily="50" charset="-127"/>
            </a:endParaRPr>
          </a:p>
        </p:txBody>
      </p:sp>
      <p:sp>
        <p:nvSpPr>
          <p:cNvPr id="22" name="직사각형 21">
            <a:extLst>
              <a:ext uri="{FF2B5EF4-FFF2-40B4-BE49-F238E27FC236}">
                <a16:creationId xmlns:a16="http://schemas.microsoft.com/office/drawing/2014/main" id="{3E809A13-9AAA-41EE-B505-602CE1770C13}"/>
              </a:ext>
            </a:extLst>
          </p:cNvPr>
          <p:cNvSpPr/>
          <p:nvPr/>
        </p:nvSpPr>
        <p:spPr>
          <a:xfrm>
            <a:off x="656947" y="3039548"/>
            <a:ext cx="5229380" cy="3170099"/>
          </a:xfrm>
          <a:prstGeom prst="rect">
            <a:avLst/>
          </a:prstGeom>
          <a:solidFill>
            <a:srgbClr val="0076C8">
              <a:alpha val="26000"/>
            </a:srgbClr>
          </a:solidFill>
        </p:spPr>
        <p:txBody>
          <a:bodyPr wrap="square" rtlCol="0">
            <a:spAutoFit/>
          </a:bodyPr>
          <a:lstStyle/>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The quick brown fox jumps over the lazy dog. The quick brown fox jumps over the lazy dog. The quick brown fox jumps over the lazy dog. The quick brown fox jumps over the lazy dog. The quick brown fox jumps over the lazy dog. Lorem ipsum dolor sit amet, consectetuer adipiscing elit. Maecenas porttitor congue massa. Fusce posuere, magna sed pulvinar ultricies, purus lectus malesuada libero, sit amet commodo magna eros quis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 viverra imperdiet enim. Fusce est. Vivamus 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tellus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Pellentesque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habitant morbi tristique senectus et netus et malesuada fames ac turpis egestas. Proin pharetra nonummy pede. Mauris et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orci</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t>
            </a:r>
          </a:p>
          <a:p>
            <a:pPr algn="just" latinLnBrk="0"/>
            <a:endPar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endParaRPr>
          </a:p>
          <a:p>
            <a:pPr algn="just" latinLnBrk="0"/>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The quick brown fox jumps over the lazy dog. Lorem ipsum dolor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consectetuer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adipiscing</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elit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Maecenas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porttitor</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congue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massa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Fusce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posuere</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sed pulvinar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ultricies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purus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lectus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malesuada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libero, sit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amet</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commodo</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magna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eros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quis</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a:t>
            </a:r>
            <a:r>
              <a:rPr lang="en-US" altLang="ko-KR" sz="1000" dirty="0" err="1">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urna</a:t>
            </a:r>
            <a:r>
              <a:rPr lang="en-US" altLang="ko-KR" sz="1000" dirty="0">
                <a:ln>
                  <a:solidFill>
                    <a:schemeClr val="accent1">
                      <a:shade val="50000"/>
                      <a:alpha val="0"/>
                    </a:schemeClr>
                  </a:solidFill>
                </a:ln>
                <a:solidFill>
                  <a:srgbClr val="F2F2F3"/>
                </a:solidFill>
                <a:latin typeface="10X10" panose="020D0604000000000000" pitchFamily="50" charset="-127"/>
                <a:ea typeface="10X10" panose="020D0604000000000000" pitchFamily="50" charset="-127"/>
              </a:rPr>
              <a:t>. Nunc</a:t>
            </a:r>
          </a:p>
        </p:txBody>
      </p:sp>
      <p:sp>
        <p:nvSpPr>
          <p:cNvPr id="23" name="TextBox 22"/>
          <p:cNvSpPr txBox="1"/>
          <p:nvPr/>
        </p:nvSpPr>
        <p:spPr>
          <a:xfrm>
            <a:off x="2565355" y="4424542"/>
            <a:ext cx="1412566" cy="400110"/>
          </a:xfrm>
          <a:prstGeom prst="rect">
            <a:avLst/>
          </a:prstGeom>
          <a:noFill/>
        </p:spPr>
        <p:txBody>
          <a:bodyPr wrap="none" rtlCol="0">
            <a:spAutoFit/>
          </a:bodyPr>
          <a:lstStyle/>
          <a:p>
            <a:pPr algn="ctr"/>
            <a:r>
              <a:rPr lang="ko-KR" altLang="en-US" sz="2000" dirty="0" smtClean="0">
                <a:solidFill>
                  <a:srgbClr val="0076C8"/>
                </a:solidFill>
                <a:latin typeface="10X10" panose="020D0604000000000000" pitchFamily="50" charset="-127"/>
                <a:ea typeface="10X10" panose="020D0604000000000000" pitchFamily="50" charset="-127"/>
              </a:rPr>
              <a:t>본문</a:t>
            </a:r>
            <a:r>
              <a:rPr lang="en-US" altLang="ko-KR" sz="2000" dirty="0">
                <a:solidFill>
                  <a:srgbClr val="0076C8"/>
                </a:solidFill>
                <a:latin typeface="10X10" panose="020D0604000000000000" pitchFamily="50" charset="-127"/>
                <a:ea typeface="10X10" panose="020D0604000000000000" pitchFamily="50" charset="-127"/>
              </a:rPr>
              <a:t> </a:t>
            </a:r>
            <a:r>
              <a:rPr lang="en-US" altLang="ko-KR" sz="2000" dirty="0" smtClean="0">
                <a:solidFill>
                  <a:srgbClr val="0076C8"/>
                </a:solidFill>
                <a:latin typeface="10X10" panose="020D0604000000000000" pitchFamily="50" charset="-127"/>
                <a:ea typeface="10X10" panose="020D0604000000000000" pitchFamily="50" charset="-127"/>
              </a:rPr>
              <a:t>(</a:t>
            </a:r>
            <a:r>
              <a:rPr lang="ko-KR" altLang="en-US" sz="2000" dirty="0" smtClean="0">
                <a:solidFill>
                  <a:srgbClr val="0076C8"/>
                </a:solidFill>
                <a:latin typeface="10X10" panose="020D0604000000000000" pitchFamily="50" charset="-127"/>
                <a:ea typeface="10X10" panose="020D0604000000000000" pitchFamily="50" charset="-127"/>
              </a:rPr>
              <a:t>긴 글</a:t>
            </a:r>
            <a:r>
              <a:rPr lang="en-US" altLang="ko-KR" sz="2000" dirty="0" smtClean="0">
                <a:solidFill>
                  <a:srgbClr val="0076C8"/>
                </a:solidFill>
                <a:latin typeface="10X10" panose="020D0604000000000000" pitchFamily="50" charset="-127"/>
                <a:ea typeface="10X10" panose="020D0604000000000000" pitchFamily="50" charset="-127"/>
              </a:rPr>
              <a:t>)</a:t>
            </a:r>
            <a:endParaRPr lang="ko-KR" altLang="en-US" sz="2000" dirty="0">
              <a:solidFill>
                <a:srgbClr val="0076C8"/>
              </a:solidFill>
              <a:latin typeface="10X10" panose="020D0604000000000000" pitchFamily="50" charset="-127"/>
              <a:ea typeface="10X10" panose="020D0604000000000000" pitchFamily="50" charset="-127"/>
            </a:endParaRPr>
          </a:p>
        </p:txBody>
      </p:sp>
      <p:sp>
        <p:nvSpPr>
          <p:cNvPr id="24" name="TextBox 23"/>
          <p:cNvSpPr txBox="1"/>
          <p:nvPr/>
        </p:nvSpPr>
        <p:spPr>
          <a:xfrm>
            <a:off x="6672984" y="2215102"/>
            <a:ext cx="4783169" cy="1200329"/>
          </a:xfrm>
          <a:prstGeom prst="rect">
            <a:avLst/>
          </a:prstGeom>
          <a:noFill/>
        </p:spPr>
        <p:txBody>
          <a:bodyPr wrap="none" rtlCol="0">
            <a:spAutoFit/>
          </a:bodyPr>
          <a:lstStyle/>
          <a:p>
            <a:pPr algn="ctr"/>
            <a:r>
              <a:rPr lang="ko-KR" altLang="en-US" dirty="0" smtClean="0">
                <a:latin typeface="10X10" panose="020D0604000000000000" pitchFamily="50" charset="-127"/>
                <a:ea typeface="10X10" panose="020D0604000000000000" pitchFamily="50" charset="-127"/>
              </a:rPr>
              <a:t>이렇게 생긴 하나의 데이터 형식을</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처리하기로 </a:t>
            </a:r>
            <a:r>
              <a:rPr lang="en-US" altLang="ko-KR" dirty="0" smtClean="0">
                <a:latin typeface="10X10" panose="020D0604000000000000" pitchFamily="50" charset="-127"/>
                <a:ea typeface="10X10" panose="020D0604000000000000" pitchFamily="50" charset="-127"/>
              </a:rPr>
              <a:t>model.py</a:t>
            </a:r>
            <a:r>
              <a:rPr lang="ko-KR" altLang="en-US" dirty="0" smtClean="0">
                <a:latin typeface="10X10" panose="020D0604000000000000" pitchFamily="50" charset="-127"/>
                <a:ea typeface="10X10" panose="020D0604000000000000" pitchFamily="50" charset="-127"/>
              </a:rPr>
              <a:t>에 </a:t>
            </a:r>
            <a:r>
              <a:rPr lang="en-US" altLang="ko-KR" dirty="0" smtClean="0">
                <a:solidFill>
                  <a:srgbClr val="0076C8"/>
                </a:solidFill>
                <a:latin typeface="10X10" panose="020D0604000000000000" pitchFamily="50" charset="-127"/>
                <a:ea typeface="10X10" panose="020D0604000000000000" pitchFamily="50" charset="-127"/>
              </a:rPr>
              <a:t>“class”</a:t>
            </a:r>
            <a:r>
              <a:rPr lang="ko-KR" altLang="en-US" dirty="0" smtClean="0">
                <a:latin typeface="10X10" panose="020D0604000000000000" pitchFamily="50" charset="-127"/>
                <a:ea typeface="10X10" panose="020D0604000000000000" pitchFamily="50" charset="-127"/>
              </a:rPr>
              <a:t>로 정의해줍니다</a:t>
            </a:r>
            <a:r>
              <a:rPr lang="en-US" altLang="ko-KR" dirty="0" smtClean="0">
                <a:latin typeface="10X10" panose="020D0604000000000000" pitchFamily="50" charset="-127"/>
                <a:ea typeface="10X10" panose="020D0604000000000000" pitchFamily="50" charset="-127"/>
              </a:rPr>
              <a:t>.</a:t>
            </a: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solidFill>
                  <a:srgbClr val="0076C8"/>
                </a:solidFill>
                <a:latin typeface="10X10" panose="020D0604000000000000" pitchFamily="50" charset="-127"/>
                <a:ea typeface="10X10" panose="020D0604000000000000" pitchFamily="50" charset="-127"/>
              </a:rPr>
              <a:t>Class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어떤 형식</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을 구조화 하는 틀</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grpSp>
        <p:nvGrpSpPr>
          <p:cNvPr id="7" name="그룹 6"/>
          <p:cNvGrpSpPr/>
          <p:nvPr/>
        </p:nvGrpSpPr>
        <p:grpSpPr>
          <a:xfrm>
            <a:off x="6347146" y="3596428"/>
            <a:ext cx="3385939" cy="1637027"/>
            <a:chOff x="6347146" y="3596428"/>
            <a:chExt cx="3385939" cy="1637027"/>
          </a:xfrm>
        </p:grpSpPr>
        <p:sp>
          <p:nvSpPr>
            <p:cNvPr id="2" name="모서리가 둥근 직사각형 1"/>
            <p:cNvSpPr/>
            <p:nvPr/>
          </p:nvSpPr>
          <p:spPr>
            <a:xfrm>
              <a:off x="6347146" y="3798954"/>
              <a:ext cx="3385939" cy="1434501"/>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6504397" y="3596428"/>
              <a:ext cx="553916" cy="553916"/>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latin typeface="10X10" panose="020D0604000000000000" pitchFamily="50" charset="-127"/>
                  <a:ea typeface="10X10" panose="020D0604000000000000" pitchFamily="50" charset="-127"/>
                </a:rPr>
                <a:t>3-1</a:t>
              </a:r>
              <a:endParaRPr lang="ko-KR" altLang="en-US" sz="1200" dirty="0">
                <a:latin typeface="10X10" panose="020D0604000000000000" pitchFamily="50" charset="-127"/>
                <a:ea typeface="10X10" panose="020D0604000000000000" pitchFamily="50" charset="-127"/>
              </a:endParaRPr>
            </a:p>
          </p:txBody>
        </p:sp>
        <p:sp>
          <p:nvSpPr>
            <p:cNvPr id="26" name="TextBox 25"/>
            <p:cNvSpPr txBox="1"/>
            <p:nvPr/>
          </p:nvSpPr>
          <p:spPr>
            <a:xfrm>
              <a:off x="6781355" y="4198981"/>
              <a:ext cx="1316386"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담임 선생님 </a:t>
              </a:r>
              <a:r>
                <a:rPr lang="en-US" altLang="ko-KR" sz="1400" dirty="0" smtClean="0">
                  <a:latin typeface="10X10" panose="020D0604000000000000" pitchFamily="50" charset="-127"/>
                  <a:ea typeface="10X10" panose="020D0604000000000000" pitchFamily="50" charset="-127"/>
                </a:rPr>
                <a:t>1</a:t>
              </a:r>
              <a:r>
                <a:rPr lang="ko-KR" altLang="en-US" sz="1400" dirty="0" smtClean="0">
                  <a:latin typeface="10X10" panose="020D0604000000000000" pitchFamily="50" charset="-127"/>
                  <a:ea typeface="10X10" panose="020D0604000000000000" pitchFamily="50" charset="-127"/>
                </a:rPr>
                <a:t>명</a:t>
              </a:r>
              <a:endParaRPr lang="ko-KR" altLang="en-US" sz="1400" dirty="0">
                <a:latin typeface="10X10" panose="020D0604000000000000" pitchFamily="50" charset="-127"/>
                <a:ea typeface="10X10" panose="020D0604000000000000" pitchFamily="50" charset="-127"/>
              </a:endParaRPr>
            </a:p>
          </p:txBody>
        </p:sp>
        <p:sp>
          <p:nvSpPr>
            <p:cNvPr id="27" name="TextBox 26"/>
            <p:cNvSpPr txBox="1"/>
            <p:nvPr/>
          </p:nvSpPr>
          <p:spPr>
            <a:xfrm>
              <a:off x="7794735" y="4680789"/>
              <a:ext cx="784189"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반장 </a:t>
              </a:r>
              <a:r>
                <a:rPr lang="en-US" altLang="ko-KR" sz="1400" dirty="0" smtClean="0">
                  <a:latin typeface="10X10" panose="020D0604000000000000" pitchFamily="50" charset="-127"/>
                  <a:ea typeface="10X10" panose="020D0604000000000000" pitchFamily="50" charset="-127"/>
                </a:rPr>
                <a:t>1</a:t>
              </a:r>
              <a:r>
                <a:rPr lang="ko-KR" altLang="en-US" sz="1400" dirty="0" smtClean="0">
                  <a:latin typeface="10X10" panose="020D0604000000000000" pitchFamily="50" charset="-127"/>
                  <a:ea typeface="10X10" panose="020D0604000000000000" pitchFamily="50" charset="-127"/>
                </a:rPr>
                <a:t>명</a:t>
              </a:r>
              <a:endParaRPr lang="ko-KR" altLang="en-US" sz="1400" dirty="0">
                <a:latin typeface="10X10" panose="020D0604000000000000" pitchFamily="50" charset="-127"/>
                <a:ea typeface="10X10" panose="020D0604000000000000" pitchFamily="50" charset="-127"/>
              </a:endParaRPr>
            </a:p>
          </p:txBody>
        </p:sp>
        <p:sp>
          <p:nvSpPr>
            <p:cNvPr id="28" name="TextBox 27"/>
            <p:cNvSpPr txBox="1"/>
            <p:nvPr/>
          </p:nvSpPr>
          <p:spPr>
            <a:xfrm>
              <a:off x="8445054" y="4198981"/>
              <a:ext cx="896399" cy="307777"/>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학생 多명</a:t>
              </a:r>
              <a:endParaRPr lang="ko-KR" altLang="en-US" sz="1400" dirty="0">
                <a:latin typeface="10X10" panose="020D0604000000000000" pitchFamily="50" charset="-127"/>
                <a:ea typeface="10X10" panose="020D0604000000000000" pitchFamily="50" charset="-127"/>
              </a:endParaRPr>
            </a:p>
          </p:txBody>
        </p:sp>
      </p:grpSp>
      <p:grpSp>
        <p:nvGrpSpPr>
          <p:cNvPr id="8" name="그룹 7"/>
          <p:cNvGrpSpPr/>
          <p:nvPr/>
        </p:nvGrpSpPr>
        <p:grpSpPr>
          <a:xfrm>
            <a:off x="6721065" y="5337599"/>
            <a:ext cx="2231903" cy="1079076"/>
            <a:chOff x="6721065" y="5337599"/>
            <a:chExt cx="2231903" cy="1079076"/>
          </a:xfrm>
        </p:grpSpPr>
        <p:sp>
          <p:nvSpPr>
            <p:cNvPr id="31" name="모서리가 둥근 직사각형 30"/>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33" name="TextBox 32"/>
            <p:cNvSpPr txBox="1"/>
            <p:nvPr/>
          </p:nvSpPr>
          <p:spPr>
            <a:xfrm>
              <a:off x="6908336" y="5781182"/>
              <a:ext cx="1071127"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담임 선생님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34" name="TextBox 33"/>
            <p:cNvSpPr txBox="1"/>
            <p:nvPr/>
          </p:nvSpPr>
          <p:spPr>
            <a:xfrm>
              <a:off x="7875122" y="6085878"/>
              <a:ext cx="654346"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반장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35" name="TextBox 34"/>
            <p:cNvSpPr txBox="1"/>
            <p:nvPr/>
          </p:nvSpPr>
          <p:spPr>
            <a:xfrm>
              <a:off x="7979463" y="5647683"/>
              <a:ext cx="742511"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학생 多명</a:t>
              </a:r>
              <a:endParaRPr lang="ko-KR" altLang="en-US" sz="1100" dirty="0">
                <a:latin typeface="10X10" panose="020D0604000000000000" pitchFamily="50" charset="-127"/>
                <a:ea typeface="10X10" panose="020D0604000000000000" pitchFamily="50" charset="-127"/>
              </a:endParaRPr>
            </a:p>
          </p:txBody>
        </p:sp>
        <p:sp>
          <p:nvSpPr>
            <p:cNvPr id="42" name="TextBox 41"/>
            <p:cNvSpPr txBox="1"/>
            <p:nvPr/>
          </p:nvSpPr>
          <p:spPr>
            <a:xfrm>
              <a:off x="6806832" y="5400751"/>
              <a:ext cx="394660"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3-2</a:t>
              </a:r>
              <a:endParaRPr lang="ko-KR" altLang="en-US" sz="1100" dirty="0">
                <a:solidFill>
                  <a:schemeClr val="bg1"/>
                </a:solidFill>
                <a:latin typeface="10X10" panose="020D0604000000000000" pitchFamily="50" charset="-127"/>
                <a:ea typeface="10X10" panose="020D0604000000000000" pitchFamily="50" charset="-127"/>
              </a:endParaRPr>
            </a:p>
          </p:txBody>
        </p:sp>
      </p:grpSp>
      <p:grpSp>
        <p:nvGrpSpPr>
          <p:cNvPr id="44" name="그룹 43"/>
          <p:cNvGrpSpPr/>
          <p:nvPr/>
        </p:nvGrpSpPr>
        <p:grpSpPr>
          <a:xfrm>
            <a:off x="9050590" y="5337599"/>
            <a:ext cx="2231903" cy="1079076"/>
            <a:chOff x="6721065" y="5337599"/>
            <a:chExt cx="2231903" cy="1079076"/>
          </a:xfrm>
        </p:grpSpPr>
        <p:sp>
          <p:nvSpPr>
            <p:cNvPr id="45" name="모서리가 둥근 직사각형 44"/>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48" name="TextBox 47"/>
            <p:cNvSpPr txBox="1"/>
            <p:nvPr/>
          </p:nvSpPr>
          <p:spPr>
            <a:xfrm>
              <a:off x="6908336" y="5781182"/>
              <a:ext cx="1071127"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담임 선생님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49" name="TextBox 48"/>
            <p:cNvSpPr txBox="1"/>
            <p:nvPr/>
          </p:nvSpPr>
          <p:spPr>
            <a:xfrm>
              <a:off x="7875122" y="6085878"/>
              <a:ext cx="654346"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반장 </a:t>
              </a:r>
              <a:r>
                <a:rPr lang="en-US" altLang="ko-KR" sz="1100" dirty="0" smtClean="0">
                  <a:latin typeface="10X10" panose="020D0604000000000000" pitchFamily="50" charset="-127"/>
                  <a:ea typeface="10X10" panose="020D0604000000000000" pitchFamily="50" charset="-127"/>
                </a:rPr>
                <a:t>1</a:t>
              </a:r>
              <a:r>
                <a:rPr lang="ko-KR" altLang="en-US" sz="1100" dirty="0" smtClean="0">
                  <a:latin typeface="10X10" panose="020D0604000000000000" pitchFamily="50" charset="-127"/>
                  <a:ea typeface="10X10" panose="020D0604000000000000" pitchFamily="50" charset="-127"/>
                </a:rPr>
                <a:t>명</a:t>
              </a:r>
              <a:endParaRPr lang="ko-KR" altLang="en-US" sz="1100" dirty="0">
                <a:latin typeface="10X10" panose="020D0604000000000000" pitchFamily="50" charset="-127"/>
                <a:ea typeface="10X10" panose="020D0604000000000000" pitchFamily="50" charset="-127"/>
              </a:endParaRPr>
            </a:p>
          </p:txBody>
        </p:sp>
        <p:sp>
          <p:nvSpPr>
            <p:cNvPr id="50" name="TextBox 49"/>
            <p:cNvSpPr txBox="1"/>
            <p:nvPr/>
          </p:nvSpPr>
          <p:spPr>
            <a:xfrm>
              <a:off x="7979463" y="5647683"/>
              <a:ext cx="742511" cy="261610"/>
            </a:xfrm>
            <a:prstGeom prst="rect">
              <a:avLst/>
            </a:prstGeom>
            <a:noFill/>
          </p:spPr>
          <p:txBody>
            <a:bodyPr wrap="none" rtlCol="0">
              <a:spAutoFit/>
            </a:bodyPr>
            <a:lstStyle/>
            <a:p>
              <a:r>
                <a:rPr lang="ko-KR" altLang="en-US" sz="1100" dirty="0" smtClean="0">
                  <a:latin typeface="10X10" panose="020D0604000000000000" pitchFamily="50" charset="-127"/>
                  <a:ea typeface="10X10" panose="020D0604000000000000" pitchFamily="50" charset="-127"/>
                </a:rPr>
                <a:t>학생 多명</a:t>
              </a:r>
              <a:endParaRPr lang="ko-KR" altLang="en-US" sz="1100" dirty="0">
                <a:latin typeface="10X10" panose="020D0604000000000000" pitchFamily="50" charset="-127"/>
                <a:ea typeface="10X10" panose="020D0604000000000000" pitchFamily="50" charset="-127"/>
              </a:endParaRPr>
            </a:p>
          </p:txBody>
        </p:sp>
        <p:sp>
          <p:nvSpPr>
            <p:cNvPr id="51" name="TextBox 50"/>
            <p:cNvSpPr txBox="1"/>
            <p:nvPr/>
          </p:nvSpPr>
          <p:spPr>
            <a:xfrm>
              <a:off x="6806832" y="5400751"/>
              <a:ext cx="396262"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3-3</a:t>
              </a:r>
              <a:endParaRPr lang="ko-KR" altLang="en-US" sz="1100" dirty="0">
                <a:solidFill>
                  <a:schemeClr val="bg1"/>
                </a:solidFill>
                <a:latin typeface="10X10" panose="020D0604000000000000" pitchFamily="50" charset="-127"/>
                <a:ea typeface="10X10" panose="020D0604000000000000" pitchFamily="50" charset="-127"/>
              </a:endParaRPr>
            </a:p>
          </p:txBody>
        </p:sp>
      </p:grpSp>
      <p:grpSp>
        <p:nvGrpSpPr>
          <p:cNvPr id="52" name="그룹 51"/>
          <p:cNvGrpSpPr/>
          <p:nvPr/>
        </p:nvGrpSpPr>
        <p:grpSpPr>
          <a:xfrm>
            <a:off x="11368260" y="5337599"/>
            <a:ext cx="2231903" cy="1079076"/>
            <a:chOff x="6721065" y="5337599"/>
            <a:chExt cx="2231903" cy="1079076"/>
          </a:xfrm>
        </p:grpSpPr>
        <p:sp>
          <p:nvSpPr>
            <p:cNvPr id="53" name="모서리가 둥근 직사각형 52"/>
            <p:cNvSpPr/>
            <p:nvPr/>
          </p:nvSpPr>
          <p:spPr>
            <a:xfrm>
              <a:off x="6721065" y="5471098"/>
              <a:ext cx="2231903" cy="945577"/>
            </a:xfrm>
            <a:prstGeom prst="roundRect">
              <a:avLst/>
            </a:prstGeom>
            <a:noFill/>
            <a:ln>
              <a:solidFill>
                <a:srgbClr val="15B9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6824720" y="5337599"/>
              <a:ext cx="365124" cy="365124"/>
            </a:xfrm>
            <a:prstGeom prst="ellipse">
              <a:avLst/>
            </a:prstGeom>
            <a:solidFill>
              <a:srgbClr val="15B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atin typeface="10X10" panose="020D0604000000000000" pitchFamily="50" charset="-127"/>
                <a:ea typeface="10X10" panose="020D0604000000000000" pitchFamily="50" charset="-127"/>
              </a:endParaRPr>
            </a:p>
          </p:txBody>
        </p:sp>
        <p:sp>
          <p:nvSpPr>
            <p:cNvPr id="60" name="TextBox 59"/>
            <p:cNvSpPr txBox="1"/>
            <p:nvPr/>
          </p:nvSpPr>
          <p:spPr>
            <a:xfrm>
              <a:off x="6806832" y="5400751"/>
              <a:ext cx="399468" cy="261610"/>
            </a:xfrm>
            <a:prstGeom prst="rect">
              <a:avLst/>
            </a:prstGeom>
            <a:noFill/>
          </p:spPr>
          <p:txBody>
            <a:bodyPr wrap="none" rtlCol="0">
              <a:spAutoFit/>
            </a:bodyPr>
            <a:lstStyle/>
            <a:p>
              <a:r>
                <a:rPr lang="en-US" altLang="ko-KR" sz="1100" dirty="0" smtClean="0">
                  <a:solidFill>
                    <a:schemeClr val="bg1"/>
                  </a:solidFill>
                  <a:latin typeface="10X10" panose="020D0604000000000000" pitchFamily="50" charset="-127"/>
                  <a:ea typeface="10X10" panose="020D0604000000000000" pitchFamily="50" charset="-127"/>
                </a:rPr>
                <a:t>3-4</a:t>
              </a:r>
              <a:endParaRPr lang="ko-KR" altLang="en-US" sz="1100" dirty="0">
                <a:solidFill>
                  <a:schemeClr val="bg1"/>
                </a:solidFill>
                <a:latin typeface="10X10" panose="020D0604000000000000" pitchFamily="50" charset="-127"/>
                <a:ea typeface="10X10" panose="020D0604000000000000" pitchFamily="50" charset="-127"/>
              </a:endParaRPr>
            </a:p>
          </p:txBody>
        </p:sp>
      </p:grpSp>
      <p:sp>
        <p:nvSpPr>
          <p:cNvPr id="9" name="TextBox 8"/>
          <p:cNvSpPr txBox="1"/>
          <p:nvPr/>
        </p:nvSpPr>
        <p:spPr>
          <a:xfrm>
            <a:off x="11636576" y="5852383"/>
            <a:ext cx="322524" cy="276999"/>
          </a:xfrm>
          <a:prstGeom prst="rect">
            <a:avLst/>
          </a:prstGeom>
          <a:noFill/>
        </p:spPr>
        <p:txBody>
          <a:bodyPr wrap="none" rtlCol="0">
            <a:spAutoFit/>
          </a:bodyPr>
          <a:lstStyle/>
          <a:p>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848503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9" name="그룹 28"/>
          <p:cNvGrpSpPr/>
          <p:nvPr/>
        </p:nvGrpSpPr>
        <p:grpSpPr>
          <a:xfrm>
            <a:off x="1698912" y="2305891"/>
            <a:ext cx="8671084" cy="3359761"/>
            <a:chOff x="1623260" y="2648791"/>
            <a:chExt cx="8671084" cy="3359761"/>
          </a:xfrm>
        </p:grpSpPr>
        <p:pic>
          <p:nvPicPr>
            <p:cNvPr id="5" name="그림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002382" y="2954848"/>
              <a:ext cx="1212165" cy="1212165"/>
            </a:xfrm>
            <a:prstGeom prst="rect">
              <a:avLst/>
            </a:prstGeom>
          </p:spPr>
        </p:pic>
        <p:grpSp>
          <p:nvGrpSpPr>
            <p:cNvPr id="13" name="그룹 12"/>
            <p:cNvGrpSpPr/>
            <p:nvPr/>
          </p:nvGrpSpPr>
          <p:grpSpPr>
            <a:xfrm>
              <a:off x="8828539" y="2954848"/>
              <a:ext cx="1185900" cy="1271723"/>
              <a:chOff x="7935545" y="2674911"/>
              <a:chExt cx="2563447" cy="2748964"/>
            </a:xfrm>
          </p:grpSpPr>
          <p:pic>
            <p:nvPicPr>
              <p:cNvPr id="12" name="그림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35546" y="2674911"/>
                <a:ext cx="1281723" cy="1281723"/>
              </a:xfrm>
              <a:prstGeom prst="rect">
                <a:avLst/>
              </a:prstGeom>
            </p:spPr>
          </p:pic>
          <p:pic>
            <p:nvPicPr>
              <p:cNvPr id="59" name="그림 5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7269" y="2697480"/>
                <a:ext cx="1281723" cy="1281723"/>
              </a:xfrm>
              <a:prstGeom prst="rect">
                <a:avLst/>
              </a:prstGeom>
            </p:spPr>
          </p:pic>
          <p:pic>
            <p:nvPicPr>
              <p:cNvPr id="62" name="그림 6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35545" y="4142152"/>
                <a:ext cx="1281723" cy="1281723"/>
              </a:xfrm>
              <a:prstGeom prst="rect">
                <a:avLst/>
              </a:prstGeom>
            </p:spPr>
          </p:pic>
          <p:pic>
            <p:nvPicPr>
              <p:cNvPr id="64" name="그림 6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17269" y="4142152"/>
                <a:ext cx="1281723" cy="1281723"/>
              </a:xfrm>
              <a:prstGeom prst="rect">
                <a:avLst/>
              </a:prstGeom>
            </p:spPr>
          </p:pic>
        </p:grpSp>
        <p:grpSp>
          <p:nvGrpSpPr>
            <p:cNvPr id="25" name="그룹 24"/>
            <p:cNvGrpSpPr/>
            <p:nvPr/>
          </p:nvGrpSpPr>
          <p:grpSpPr>
            <a:xfrm>
              <a:off x="5263242" y="2648791"/>
              <a:ext cx="1434765" cy="1818894"/>
              <a:chOff x="5263242" y="2717164"/>
              <a:chExt cx="1434765" cy="1818894"/>
            </a:xfrm>
          </p:grpSpPr>
          <p:pic>
            <p:nvPicPr>
              <p:cNvPr id="10" name="그림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47523" y="2717164"/>
                <a:ext cx="1061394" cy="1061395"/>
              </a:xfrm>
              <a:prstGeom prst="rect">
                <a:avLst/>
              </a:prstGeom>
            </p:spPr>
          </p:pic>
          <p:sp>
            <p:nvSpPr>
              <p:cNvPr id="14" name="TextBox 13"/>
              <p:cNvSpPr txBox="1"/>
              <p:nvPr/>
            </p:nvSpPr>
            <p:spPr>
              <a:xfrm>
                <a:off x="5263242" y="3860015"/>
                <a:ext cx="1434765" cy="676043"/>
              </a:xfrm>
              <a:prstGeom prst="rect">
                <a:avLst/>
              </a:prstGeom>
              <a:noFill/>
            </p:spPr>
            <p:txBody>
              <a:bodyPr wrap="none" rtlCol="0">
                <a:spAutoFit/>
              </a:bodyPr>
              <a:lstStyle/>
              <a:p>
                <a:pPr algn="ctr"/>
                <a:r>
                  <a:rPr lang="ko-KR" altLang="en-US" sz="1200" dirty="0" smtClean="0">
                    <a:latin typeface="10X10" panose="020D0604000000000000" pitchFamily="50" charset="-127"/>
                    <a:ea typeface="10X10" panose="020D0604000000000000" pitchFamily="50" charset="-127"/>
                  </a:rPr>
                  <a:t>별 모양의 몸통</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웃는 얼굴</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단추 </a:t>
                </a:r>
                <a:r>
                  <a:rPr lang="en-US" altLang="ko-KR" sz="1200" dirty="0" smtClean="0">
                    <a:latin typeface="10X10" panose="020D0604000000000000" pitchFamily="50" charset="-127"/>
                    <a:ea typeface="10X10" panose="020D0604000000000000" pitchFamily="50" charset="-127"/>
                  </a:rPr>
                  <a:t>2</a:t>
                </a:r>
                <a:r>
                  <a:rPr lang="ko-KR" altLang="en-US" sz="1200" dirty="0" smtClean="0">
                    <a:latin typeface="10X10" panose="020D0604000000000000" pitchFamily="50" charset="-127"/>
                    <a:ea typeface="10X10" panose="020D0604000000000000" pitchFamily="50" charset="-127"/>
                  </a:rPr>
                  <a:t>개 </a:t>
                </a:r>
                <a:r>
                  <a:rPr lang="en-US" altLang="ko-KR" sz="1200" dirty="0" smtClean="0">
                    <a:latin typeface="10X10" panose="020D0604000000000000" pitchFamily="50" charset="-127"/>
                    <a:ea typeface="10X10" panose="020D0604000000000000" pitchFamily="50" charset="-127"/>
                  </a:rPr>
                  <a:t>(</a:t>
                </a:r>
                <a:r>
                  <a:rPr lang="ko-KR" altLang="en-US" sz="1200" dirty="0" smtClean="0">
                    <a:latin typeface="10X10" panose="020D0604000000000000" pitchFamily="50" charset="-127"/>
                    <a:ea typeface="10X10" panose="020D0604000000000000" pitchFamily="50" charset="-127"/>
                  </a:rPr>
                  <a:t>초록색</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빨간색</a:t>
                </a:r>
                <a:r>
                  <a:rPr lang="en-US" altLang="ko-KR" sz="1200" dirty="0" smtClean="0">
                    <a:latin typeface="10X10" panose="020D0604000000000000" pitchFamily="50" charset="-127"/>
                    <a:ea typeface="10X10" panose="020D0604000000000000" pitchFamily="50" charset="-127"/>
                  </a:rPr>
                  <a:t>)</a:t>
                </a:r>
              </a:p>
              <a:p>
                <a:pPr algn="ctr"/>
                <a:r>
                  <a:rPr lang="ko-KR" altLang="en-US" sz="1200" dirty="0" smtClean="0">
                    <a:latin typeface="10X10" panose="020D0604000000000000" pitchFamily="50" charset="-127"/>
                    <a:ea typeface="10X10" panose="020D0604000000000000" pitchFamily="50" charset="-127"/>
                  </a:rPr>
                  <a:t>옷을 나누는 선 </a:t>
                </a:r>
                <a:r>
                  <a:rPr lang="en-US" altLang="ko-KR" sz="1200" dirty="0" smtClean="0">
                    <a:latin typeface="10X10" panose="020D0604000000000000" pitchFamily="50" charset="-127"/>
                    <a:ea typeface="10X10" panose="020D0604000000000000" pitchFamily="50" charset="-127"/>
                  </a:rPr>
                  <a:t>6</a:t>
                </a:r>
                <a:r>
                  <a:rPr lang="ko-KR" altLang="en-US" sz="1200" dirty="0" smtClean="0">
                    <a:latin typeface="10X10" panose="020D0604000000000000" pitchFamily="50" charset="-127"/>
                    <a:ea typeface="10X10" panose="020D0604000000000000" pitchFamily="50" charset="-127"/>
                  </a:rPr>
                  <a:t>개</a:t>
                </a:r>
                <a:endParaRPr lang="ko-KR" altLang="en-US" sz="1200" dirty="0">
                  <a:latin typeface="10X10" panose="020D0604000000000000" pitchFamily="50" charset="-127"/>
                  <a:ea typeface="10X10" panose="020D0604000000000000" pitchFamily="50" charset="-127"/>
                </a:endParaRPr>
              </a:p>
            </p:txBody>
          </p:sp>
        </p:grpSp>
        <p:grpSp>
          <p:nvGrpSpPr>
            <p:cNvPr id="20" name="그룹 19"/>
            <p:cNvGrpSpPr/>
            <p:nvPr/>
          </p:nvGrpSpPr>
          <p:grpSpPr>
            <a:xfrm>
              <a:off x="1623260" y="4808223"/>
              <a:ext cx="8671084" cy="1200329"/>
              <a:chOff x="1623260" y="5281636"/>
              <a:chExt cx="8671084" cy="1200329"/>
            </a:xfrm>
          </p:grpSpPr>
          <p:sp>
            <p:nvSpPr>
              <p:cNvPr id="19" name="TextBox 18"/>
              <p:cNvSpPr txBox="1"/>
              <p:nvPr/>
            </p:nvSpPr>
            <p:spPr>
              <a:xfrm>
                <a:off x="1623260" y="5284214"/>
                <a:ext cx="1970411" cy="646331"/>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Model.py</a:t>
                </a:r>
              </a:p>
              <a:p>
                <a:pPr algn="ctr"/>
                <a:r>
                  <a:rPr lang="ko-KR" altLang="en-US" dirty="0" smtClean="0">
                    <a:solidFill>
                      <a:srgbClr val="0076C8"/>
                    </a:solidFill>
                    <a:latin typeface="10X10" panose="020D0604000000000000" pitchFamily="50" charset="-127"/>
                    <a:ea typeface="10X10" panose="020D0604000000000000" pitchFamily="50" charset="-127"/>
                  </a:rPr>
                  <a:t>데이터 만드는 공장</a:t>
                </a:r>
                <a:endParaRPr lang="ko-KR" altLang="en-US" dirty="0">
                  <a:solidFill>
                    <a:srgbClr val="0076C8"/>
                  </a:solidFill>
                  <a:latin typeface="10X10" panose="020D0604000000000000" pitchFamily="50" charset="-127"/>
                  <a:ea typeface="10X10" panose="020D0604000000000000" pitchFamily="50" charset="-127"/>
                </a:endParaRPr>
              </a:p>
            </p:txBody>
          </p:sp>
          <p:sp>
            <p:nvSpPr>
              <p:cNvPr id="65" name="TextBox 64"/>
              <p:cNvSpPr txBox="1"/>
              <p:nvPr/>
            </p:nvSpPr>
            <p:spPr>
              <a:xfrm>
                <a:off x="4305327" y="5281636"/>
                <a:ext cx="3350597" cy="1200329"/>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Class</a:t>
                </a:r>
              </a:p>
              <a:p>
                <a:pPr algn="ctr"/>
                <a:r>
                  <a:rPr lang="ko-KR" altLang="en-US" dirty="0" smtClean="0">
                    <a:solidFill>
                      <a:srgbClr val="0076C8"/>
                    </a:solidFill>
                    <a:latin typeface="10X10" panose="020D0604000000000000" pitchFamily="50" charset="-127"/>
                    <a:ea typeface="10X10" panose="020D0604000000000000" pitchFamily="50" charset="-127"/>
                  </a:rPr>
                  <a:t>데이터 만드는 공장에</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ko-KR" altLang="en-US" dirty="0" smtClean="0">
                    <a:solidFill>
                      <a:srgbClr val="0076C8"/>
                    </a:solidFill>
                    <a:latin typeface="10X10" panose="020D0604000000000000" pitchFamily="50" charset="-127"/>
                    <a:ea typeface="10X10" panose="020D0604000000000000" pitchFamily="50" charset="-127"/>
                  </a:rPr>
                  <a:t>있는 틀</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우린 이런 데이터를 처리할 거다</a:t>
                </a:r>
                <a:r>
                  <a:rPr lang="en-US" altLang="ko-KR" dirty="0" smtClean="0">
                    <a:solidFill>
                      <a:srgbClr val="0076C8"/>
                    </a:solidFill>
                    <a:latin typeface="10X10" panose="020D0604000000000000" pitchFamily="50" charset="-127"/>
                    <a:ea typeface="10X10" panose="020D0604000000000000" pitchFamily="50" charset="-127"/>
                  </a:rPr>
                  <a:t>”</a:t>
                </a:r>
                <a:endParaRPr lang="ko-KR" altLang="en-US" dirty="0">
                  <a:solidFill>
                    <a:srgbClr val="0076C8"/>
                  </a:solidFill>
                  <a:latin typeface="10X10" panose="020D0604000000000000" pitchFamily="50" charset="-127"/>
                  <a:ea typeface="10X10" panose="020D0604000000000000" pitchFamily="50" charset="-127"/>
                </a:endParaRPr>
              </a:p>
            </p:txBody>
          </p:sp>
          <p:sp>
            <p:nvSpPr>
              <p:cNvPr id="66" name="TextBox 65"/>
              <p:cNvSpPr txBox="1"/>
              <p:nvPr/>
            </p:nvSpPr>
            <p:spPr>
              <a:xfrm>
                <a:off x="8705446" y="5281636"/>
                <a:ext cx="1588898" cy="646331"/>
              </a:xfrm>
              <a:prstGeom prst="rect">
                <a:avLst/>
              </a:prstGeom>
              <a:noFill/>
            </p:spPr>
            <p:txBody>
              <a:bodyPr wrap="none" rtlCol="0">
                <a:spAutoFit/>
              </a:bodyPr>
              <a:lstStyle/>
              <a:p>
                <a:pPr algn="ctr"/>
                <a:r>
                  <a:rPr lang="ko-KR" altLang="en-US" dirty="0" smtClean="0">
                    <a:solidFill>
                      <a:srgbClr val="0076C8"/>
                    </a:solidFill>
                    <a:latin typeface="10X10" panose="020D0604000000000000" pitchFamily="50" charset="-127"/>
                    <a:ea typeface="10X10" panose="020D0604000000000000" pitchFamily="50" charset="-127"/>
                  </a:rPr>
                  <a:t>생성된 각각의</a:t>
                </a:r>
                <a:endParaRPr lang="en-US" altLang="ko-KR" dirty="0" smtClean="0">
                  <a:solidFill>
                    <a:srgbClr val="0076C8"/>
                  </a:solidFill>
                  <a:latin typeface="10X10" panose="020D0604000000000000" pitchFamily="50" charset="-127"/>
                  <a:ea typeface="10X10" panose="020D0604000000000000" pitchFamily="50" charset="-127"/>
                </a:endParaRPr>
              </a:p>
              <a:p>
                <a:pPr algn="ctr"/>
                <a:r>
                  <a:rPr lang="ko-KR" altLang="en-US" dirty="0" smtClean="0">
                    <a:solidFill>
                      <a:srgbClr val="0076C8"/>
                    </a:solidFill>
                    <a:latin typeface="10X10" panose="020D0604000000000000" pitchFamily="50" charset="-127"/>
                    <a:ea typeface="10X10" panose="020D0604000000000000" pitchFamily="50" charset="-127"/>
                  </a:rPr>
                  <a:t>데이터</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객체</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들</a:t>
                </a:r>
                <a:endParaRPr lang="ko-KR" altLang="en-US" dirty="0">
                  <a:solidFill>
                    <a:srgbClr val="0076C8"/>
                  </a:solidFill>
                  <a:latin typeface="10X10" panose="020D0604000000000000" pitchFamily="50" charset="-127"/>
                  <a:ea typeface="10X10" panose="020D0604000000000000" pitchFamily="50" charset="-127"/>
                </a:endParaRPr>
              </a:p>
            </p:txBody>
          </p:sp>
        </p:grpSp>
      </p:grpSp>
    </p:spTree>
    <p:extLst>
      <p:ext uri="{BB962C8B-B14F-4D97-AF65-F5344CB8AC3E}">
        <p14:creationId xmlns:p14="http://schemas.microsoft.com/office/powerpoint/2010/main" val="2332563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61" name="직사각형 60">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26074" y="3582797"/>
            <a:ext cx="2739853" cy="923330"/>
          </a:xfrm>
          <a:prstGeom prst="rect">
            <a:avLst/>
          </a:prstGeom>
          <a:noFill/>
        </p:spPr>
        <p:txBody>
          <a:bodyPr wrap="none" rtlCol="0">
            <a:spAutoFit/>
          </a:bodyPr>
          <a:lstStyle/>
          <a:p>
            <a:pPr algn="ctr">
              <a:lnSpc>
                <a:spcPct val="150000"/>
              </a:lnSpc>
            </a:pPr>
            <a:r>
              <a:rPr lang="en-US" altLang="ko-KR" dirty="0" smtClean="0">
                <a:latin typeface="10X10" panose="020D0604000000000000" pitchFamily="50" charset="-127"/>
                <a:ea typeface="10X10" panose="020D0604000000000000" pitchFamily="50" charset="-127"/>
              </a:rPr>
              <a:t>Model.py </a:t>
            </a:r>
            <a:r>
              <a:rPr lang="ko-KR" altLang="en-US" dirty="0" smtClean="0">
                <a:latin typeface="10X10" panose="020D0604000000000000" pitchFamily="50" charset="-127"/>
                <a:ea typeface="10X10" panose="020D0604000000000000" pitchFamily="50" charset="-127"/>
              </a:rPr>
              <a:t>마스터</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그럼 이제 실습하러 </a:t>
            </a:r>
            <a:r>
              <a:rPr lang="en-US" altLang="ko-KR" dirty="0" smtClean="0">
                <a:latin typeface="10X10" panose="020D0604000000000000" pitchFamily="50" charset="-127"/>
                <a:ea typeface="10X10" panose="020D0604000000000000" pitchFamily="50" charset="-127"/>
              </a:rPr>
              <a:t>? No …</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798653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AADF7146-9150-4D29-B2C5-A508ADF50407}"/>
              </a:ext>
            </a:extLst>
          </p:cNvPr>
          <p:cNvSpPr/>
          <p:nvPr/>
        </p:nvSpPr>
        <p:spPr>
          <a:xfrm>
            <a:off x="4141007" y="3082529"/>
            <a:ext cx="3921539" cy="240963"/>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85939" y="2861828"/>
            <a:ext cx="8020145" cy="2631490"/>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장고 </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게시판 기능에 특화된 프레임워크</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sz="2000" dirty="0" smtClean="0">
                <a:latin typeface="10X10" panose="020D0604000000000000" pitchFamily="50" charset="-127"/>
                <a:ea typeface="10X10" panose="020D0604000000000000" pitchFamily="50" charset="-127"/>
              </a:rPr>
              <a:t>왜</a:t>
            </a:r>
            <a:r>
              <a:rPr lang="en-US" altLang="ko-KR" sz="2000"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기본적인 내용 이해</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설정만 하면 </a:t>
            </a:r>
            <a:r>
              <a:rPr lang="en-US" altLang="ko-KR" dirty="0" smtClean="0">
                <a:latin typeface="10X10" panose="020D0604000000000000" pitchFamily="50" charset="-127"/>
                <a:ea typeface="10X10" panose="020D0604000000000000" pitchFamily="50" charset="-127"/>
                <a:sym typeface="Wingdings" panose="05000000000000000000" pitchFamily="2" charset="2"/>
              </a:rPr>
              <a:t> </a:t>
            </a:r>
            <a:r>
              <a:rPr lang="ko-KR" altLang="en-US" dirty="0" smtClean="0">
                <a:latin typeface="10X10" panose="020D0604000000000000" pitchFamily="50" charset="-127"/>
                <a:ea typeface="10X10" panose="020D0604000000000000" pitchFamily="50" charset="-127"/>
                <a:sym typeface="Wingdings" panose="05000000000000000000" pitchFamily="2" charset="2"/>
              </a:rPr>
              <a:t>게시판 글 생성</a:t>
            </a:r>
            <a:r>
              <a:rPr lang="en-US" altLang="ko-KR" dirty="0" smtClean="0">
                <a:latin typeface="10X10" panose="020D0604000000000000" pitchFamily="50" charset="-127"/>
                <a:ea typeface="10X10" panose="020D0604000000000000" pitchFamily="50" charset="-127"/>
                <a:sym typeface="Wingdings" panose="05000000000000000000" pitchFamily="2" charset="2"/>
              </a:rPr>
              <a:t>, </a:t>
            </a:r>
            <a:r>
              <a:rPr lang="ko-KR" altLang="en-US" dirty="0" smtClean="0">
                <a:latin typeface="10X10" panose="020D0604000000000000" pitchFamily="50" charset="-127"/>
                <a:ea typeface="10X10" panose="020D0604000000000000" pitchFamily="50" charset="-127"/>
                <a:sym typeface="Wingdings" panose="05000000000000000000" pitchFamily="2" charset="2"/>
              </a:rPr>
              <a:t>관리 등이 매우 편리해지기 때문</a:t>
            </a:r>
            <a:r>
              <a:rPr lang="en-US" altLang="ko-KR" dirty="0" smtClean="0">
                <a:latin typeface="10X10" panose="020D0604000000000000" pitchFamily="50" charset="-127"/>
                <a:ea typeface="10X10" panose="020D0604000000000000" pitchFamily="50" charset="-127"/>
                <a:sym typeface="Wingdings" panose="05000000000000000000" pitchFamily="2" charset="2"/>
              </a:rPr>
              <a:t>.</a:t>
            </a:r>
            <a:endParaRPr lang="en-US" altLang="ko-KR" dirty="0" smtClean="0">
              <a:latin typeface="10X10" panose="020D0604000000000000" pitchFamily="50" charset="-127"/>
              <a:ea typeface="10X10" panose="020D0604000000000000" pitchFamily="50" charset="-127"/>
            </a:endParaRP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지난 시간 만들어본 앱의 서버를 켠 다음</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a:t>
            </a:r>
            <a:r>
              <a:rPr lang="en-US" altLang="ko-KR" dirty="0">
                <a:latin typeface="10X10" panose="020D0604000000000000" pitchFamily="50" charset="-127"/>
                <a:ea typeface="10X10" panose="020D0604000000000000" pitchFamily="50" charset="-127"/>
              </a:rPr>
              <a:t>a</a:t>
            </a:r>
            <a:r>
              <a:rPr lang="en-US" altLang="ko-KR" dirty="0" smtClean="0">
                <a:latin typeface="10X10" panose="020D0604000000000000" pitchFamily="50" charset="-127"/>
                <a:ea typeface="10X10" panose="020D0604000000000000" pitchFamily="50" charset="-127"/>
              </a:rPr>
              <a:t>dmin </a:t>
            </a:r>
            <a:r>
              <a:rPr lang="ko-KR" altLang="en-US" dirty="0" smtClean="0">
                <a:latin typeface="10X10" panose="020D0604000000000000" pitchFamily="50" charset="-127"/>
                <a:ea typeface="10X10" panose="020D0604000000000000" pitchFamily="50" charset="-127"/>
              </a:rPr>
              <a:t>페이지로 접속해 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(http://</a:t>
            </a:r>
            <a:r>
              <a:rPr lang="ko-KR" altLang="en-US" dirty="0" smtClean="0">
                <a:latin typeface="10X10" panose="020D0604000000000000" pitchFamily="50" charset="-127"/>
                <a:ea typeface="10X10" panose="020D0604000000000000" pitchFamily="50" charset="-127"/>
              </a:rPr>
              <a:t>자신의</a:t>
            </a:r>
            <a:r>
              <a:rPr lang="en-US" altLang="ko-KR" dirty="0" smtClean="0">
                <a:latin typeface="10X10" panose="020D0604000000000000" pitchFamily="50" charset="-127"/>
                <a:ea typeface="10X10" panose="020D0604000000000000" pitchFamily="50" charset="-127"/>
              </a:rPr>
              <a:t>c9</a:t>
            </a:r>
            <a:r>
              <a:rPr lang="ko-KR" altLang="en-US" dirty="0" smtClean="0">
                <a:latin typeface="10X10" panose="020D0604000000000000" pitchFamily="50" charset="-127"/>
                <a:ea typeface="10X10" panose="020D0604000000000000" pitchFamily="50" charset="-127"/>
              </a:rPr>
              <a:t>프로젝트주소</a:t>
            </a:r>
            <a:r>
              <a:rPr lang="en-US" altLang="ko-KR" dirty="0" smtClean="0">
                <a:solidFill>
                  <a:srgbClr val="0076C8"/>
                </a:solidFill>
                <a:latin typeface="10X10" panose="020D0604000000000000" pitchFamily="50" charset="-127"/>
                <a:ea typeface="10X10" panose="020D0604000000000000" pitchFamily="50" charset="-127"/>
              </a:rPr>
              <a:t>/admin</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3056177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61" t="12064" r="453" b="7171"/>
          <a:stretch/>
        </p:blipFill>
        <p:spPr>
          <a:xfrm>
            <a:off x="635687" y="2304662"/>
            <a:ext cx="6717233" cy="3067440"/>
          </a:xfrm>
          <a:prstGeom prst="rect">
            <a:avLst/>
          </a:prstGeom>
          <a:effectLst>
            <a:outerShdw blurRad="50800" dist="38100" dir="5400000" algn="t" rotWithShape="0">
              <a:prstClr val="black">
                <a:alpha val="40000"/>
              </a:prstClr>
            </a:outerShdw>
          </a:effectLst>
        </p:spPr>
      </p:pic>
      <p:sp>
        <p:nvSpPr>
          <p:cNvPr id="4" name="TextBox 3"/>
          <p:cNvSpPr txBox="1"/>
          <p:nvPr/>
        </p:nvSpPr>
        <p:spPr>
          <a:xfrm>
            <a:off x="5449213" y="2732602"/>
            <a:ext cx="6442854" cy="1815882"/>
          </a:xfrm>
          <a:prstGeom prst="rect">
            <a:avLst/>
          </a:prstGeom>
          <a:noFill/>
        </p:spPr>
        <p:txBody>
          <a:bodyPr wrap="none" rtlCol="0">
            <a:spAutoFit/>
          </a:bodyPr>
          <a:lstStyle/>
          <a:p>
            <a:pPr algn="ct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내가 만든 적 없는 </a:t>
            </a:r>
            <a:r>
              <a:rPr lang="ko-KR" altLang="en-US" sz="1600" dirty="0" err="1" smtClean="0">
                <a:latin typeface="10X10" panose="020D0604000000000000" pitchFamily="50" charset="-127"/>
                <a:ea typeface="10X10" panose="020D0604000000000000" pitchFamily="50" charset="-127"/>
              </a:rPr>
              <a:t>페이진데요</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장고가 </a:t>
            </a:r>
            <a:r>
              <a:rPr lang="ko-KR" altLang="en-US" sz="1600" dirty="0" smtClean="0">
                <a:solidFill>
                  <a:srgbClr val="0076C8"/>
                </a:solidFill>
                <a:latin typeface="10X10" panose="020D0604000000000000" pitchFamily="50" charset="-127"/>
                <a:ea typeface="10X10" panose="020D0604000000000000" pitchFamily="50" charset="-127"/>
              </a:rPr>
              <a:t>게시판에 특화된 이유</a:t>
            </a:r>
            <a:r>
              <a:rPr lang="ko-KR" altLang="en-US" sz="1600" dirty="0" smtClean="0">
                <a:latin typeface="10X10" panose="020D0604000000000000" pitchFamily="50" charset="-127"/>
                <a:ea typeface="10X10" panose="020D0604000000000000" pitchFamily="50" charset="-127"/>
              </a:rPr>
              <a:t>가 바로 여기에 </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즉</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관리자 페이지를 미리 만들어주는 장고</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계정을 만들어 줍시다</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Bash </a:t>
            </a:r>
            <a:r>
              <a:rPr lang="ko-KR" altLang="en-US" sz="1600" dirty="0" smtClean="0">
                <a:latin typeface="10X10" panose="020D0604000000000000" pitchFamily="50" charset="-127"/>
                <a:ea typeface="10X10" panose="020D0604000000000000" pitchFamily="50" charset="-127"/>
              </a:rPr>
              <a:t>창에 아래와 같이 순서대로 입력해 주세요</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solidFill>
                  <a:srgbClr val="0076C8"/>
                </a:solidFill>
                <a:latin typeface="10X10" panose="020D0604000000000000" pitchFamily="50" charset="-127"/>
                <a:ea typeface="10X10" panose="020D0604000000000000" pitchFamily="50" charset="-127"/>
              </a:rPr>
              <a:t>명령어</a:t>
            </a:r>
            <a:r>
              <a:rPr lang="ko-KR" altLang="en-US" sz="1600" dirty="0" smtClean="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아이디</a:t>
            </a:r>
            <a:r>
              <a:rPr lang="en-US" altLang="ko-KR" sz="1600" dirty="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이메일은 </a:t>
            </a:r>
            <a:r>
              <a:rPr lang="en-US" altLang="ko-KR" sz="1600" dirty="0" smtClean="0">
                <a:latin typeface="10X10" panose="020D0604000000000000" pitchFamily="50" charset="-127"/>
                <a:ea typeface="10X10" panose="020D0604000000000000" pitchFamily="50" charset="-127"/>
              </a:rPr>
              <a:t>enter</a:t>
            </a:r>
            <a:r>
              <a:rPr lang="ko-KR" altLang="en-US" sz="1600" dirty="0" smtClean="0">
                <a:latin typeface="10X10" panose="020D0604000000000000" pitchFamily="50" charset="-127"/>
                <a:ea typeface="10X10" panose="020D0604000000000000" pitchFamily="50" charset="-127"/>
              </a:rPr>
              <a:t>키로 생략</a:t>
            </a:r>
            <a:r>
              <a:rPr lang="en-US" altLang="ko-KR" sz="1600" dirty="0" smtClean="0">
                <a:latin typeface="10X10" panose="020D0604000000000000" pitchFamily="50" charset="-127"/>
                <a:ea typeface="10X10" panose="020D0604000000000000" pitchFamily="50" charset="-127"/>
              </a:rPr>
              <a:t>) &gt; </a:t>
            </a:r>
            <a:r>
              <a:rPr lang="ko-KR" altLang="en-US" sz="1600" dirty="0" smtClean="0">
                <a:latin typeface="10X10" panose="020D0604000000000000" pitchFamily="50" charset="-127"/>
                <a:ea typeface="10X10" panose="020D0604000000000000" pitchFamily="50" charset="-127"/>
              </a:rPr>
              <a:t>비밀번호 </a:t>
            </a:r>
            <a:r>
              <a:rPr lang="en-US" altLang="ko-KR" sz="1600" dirty="0" smtClean="0">
                <a:latin typeface="10X10" panose="020D0604000000000000" pitchFamily="50" charset="-127"/>
                <a:ea typeface="10X10" panose="020D0604000000000000" pitchFamily="50" charset="-127"/>
              </a:rPr>
              <a:t>&gt; </a:t>
            </a:r>
            <a:r>
              <a:rPr lang="ko-KR" altLang="en-US" sz="1600" dirty="0" smtClean="0">
                <a:latin typeface="10X10" panose="020D0604000000000000" pitchFamily="50" charset="-127"/>
                <a:ea typeface="10X10" panose="020D0604000000000000" pitchFamily="50" charset="-127"/>
              </a:rPr>
              <a:t>비밀번호 확인</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pic>
        <p:nvPicPr>
          <p:cNvPr id="6" name="그림 5"/>
          <p:cNvPicPr>
            <a:picLocks noChangeAspect="1"/>
          </p:cNvPicPr>
          <p:nvPr/>
        </p:nvPicPr>
        <p:blipFill rotWithShape="1">
          <a:blip r:embed="rId4"/>
          <a:srcRect l="17891" t="49870" r="53188" b="38264"/>
          <a:stretch/>
        </p:blipFill>
        <p:spPr>
          <a:xfrm>
            <a:off x="6115930" y="4651506"/>
            <a:ext cx="5289177" cy="1220654"/>
          </a:xfrm>
          <a:prstGeom prst="rect">
            <a:avLst/>
          </a:prstGeom>
        </p:spPr>
      </p:pic>
    </p:spTree>
    <p:extLst>
      <p:ext uri="{BB962C8B-B14F-4D97-AF65-F5344CB8AC3E}">
        <p14:creationId xmlns:p14="http://schemas.microsoft.com/office/powerpoint/2010/main" val="1496390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8" name="그룹 7"/>
          <p:cNvGrpSpPr/>
          <p:nvPr/>
        </p:nvGrpSpPr>
        <p:grpSpPr>
          <a:xfrm>
            <a:off x="1774224" y="2092569"/>
            <a:ext cx="8643553" cy="4044461"/>
            <a:chOff x="1660717" y="2092569"/>
            <a:chExt cx="8643553" cy="4044461"/>
          </a:xfrm>
        </p:grpSpPr>
        <p:pic>
          <p:nvPicPr>
            <p:cNvPr id="2" name="그림 1"/>
            <p:cNvPicPr>
              <a:picLocks noChangeAspect="1"/>
            </p:cNvPicPr>
            <p:nvPr/>
          </p:nvPicPr>
          <p:blipFill rotWithShape="1">
            <a:blip r:embed="rId3"/>
            <a:srcRect t="11751" b="5063"/>
            <a:stretch/>
          </p:blipFill>
          <p:spPr>
            <a:xfrm>
              <a:off x="1660717" y="2092569"/>
              <a:ext cx="8643553" cy="4044461"/>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2398566" y="3893136"/>
              <a:ext cx="7167860" cy="1815882"/>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만든 아이디</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비밀번호로 로그인 해보면</a:t>
              </a:r>
              <a:r>
                <a:rPr lang="en-US" altLang="ko-KR" sz="1600" dirty="0" smtClean="0">
                  <a:latin typeface="10X10" panose="020D0604000000000000" pitchFamily="50" charset="-127"/>
                  <a:ea typeface="10X10" panose="020D0604000000000000" pitchFamily="50" charset="-127"/>
                </a:rPr>
                <a:t>?</a:t>
              </a: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오</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뭔가</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그럴듯한 페이지가 보이네요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a:latin typeface="10X10" panose="020D0604000000000000" pitchFamily="50" charset="-127"/>
                  <a:ea typeface="10X10" panose="020D0604000000000000" pitchFamily="50" charset="-127"/>
                </a:rPr>
                <a:t>첫 </a:t>
              </a:r>
              <a:r>
                <a:rPr lang="ko-KR" altLang="en-US" sz="1600" dirty="0" smtClean="0">
                  <a:latin typeface="10X10" panose="020D0604000000000000" pitchFamily="50" charset="-127"/>
                  <a:ea typeface="10X10" panose="020D0604000000000000" pitchFamily="50" charset="-127"/>
                </a:rPr>
                <a:t>페이지에서는 현재 </a:t>
              </a:r>
              <a:r>
                <a:rPr lang="en-US" altLang="ko-KR" sz="1600" dirty="0">
                  <a:solidFill>
                    <a:srgbClr val="0076C8"/>
                  </a:solidFill>
                  <a:latin typeface="10X10" panose="020D0604000000000000" pitchFamily="50" charset="-127"/>
                  <a:ea typeface="10X10" panose="020D0604000000000000" pitchFamily="50" charset="-127"/>
                </a:rPr>
                <a:t>admin</a:t>
              </a:r>
              <a:r>
                <a:rPr lang="ko-KR" altLang="en-US" sz="1600" dirty="0">
                  <a:solidFill>
                    <a:srgbClr val="0076C8"/>
                  </a:solidFill>
                  <a:latin typeface="10X10" panose="020D0604000000000000" pitchFamily="50" charset="-127"/>
                  <a:ea typeface="10X10" panose="020D0604000000000000" pitchFamily="50" charset="-127"/>
                </a:rPr>
                <a:t>이 다루고 있는 </a:t>
              </a:r>
              <a:r>
                <a:rPr lang="en-US" altLang="ko-KR" sz="1600" dirty="0">
                  <a:solidFill>
                    <a:srgbClr val="0076C8"/>
                  </a:solidFill>
                  <a:latin typeface="10X10" panose="020D0604000000000000" pitchFamily="50" charset="-127"/>
                  <a:ea typeface="10X10" panose="020D0604000000000000" pitchFamily="50" charset="-127"/>
                </a:rPr>
                <a:t>model </a:t>
              </a:r>
              <a:r>
                <a:rPr lang="ko-KR" altLang="en-US" sz="1600" dirty="0">
                  <a:solidFill>
                    <a:srgbClr val="0076C8"/>
                  </a:solidFill>
                  <a:latin typeface="10X10" panose="020D0604000000000000" pitchFamily="50" charset="-127"/>
                  <a:ea typeface="10X10" panose="020D0604000000000000" pitchFamily="50" charset="-127"/>
                </a:rPr>
                <a:t>목록을 볼 수 있어요</a:t>
              </a:r>
              <a:r>
                <a:rPr lang="en-US" altLang="ko-KR" sz="1600" dirty="0" smtClean="0">
                  <a:latin typeface="10X10" panose="020D0604000000000000" pitchFamily="50" charset="-127"/>
                  <a:ea typeface="10X10" panose="020D0604000000000000" pitchFamily="50" charset="-127"/>
                </a:rPr>
                <a:t>.</a:t>
              </a:r>
            </a:p>
            <a:p>
              <a:pPr algn="ctr"/>
              <a:r>
                <a:rPr lang="ko-KR" altLang="en-US" sz="1600" dirty="0" smtClean="0">
                  <a:latin typeface="10X10" panose="020D0604000000000000" pitchFamily="50" charset="-127"/>
                  <a:ea typeface="10X10" panose="020D0604000000000000" pitchFamily="50" charset="-127"/>
                </a:rPr>
                <a:t>게시판 기능에 특화된 장고인 만큼</a:t>
              </a:r>
              <a:r>
                <a:rPr lang="en-US" altLang="ko-KR" sz="1600" dirty="0" smtClean="0">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‘User’</a:t>
              </a:r>
              <a:r>
                <a:rPr lang="ko-KR" altLang="en-US" sz="1600" dirty="0" smtClean="0">
                  <a:latin typeface="10X10" panose="020D0604000000000000" pitchFamily="50" charset="-127"/>
                  <a:ea typeface="10X10" panose="020D0604000000000000" pitchFamily="50" charset="-127"/>
                </a:rPr>
                <a:t>라는 회원 모델은 기본적으로 </a:t>
              </a:r>
              <a:r>
                <a:rPr lang="ko-KR" altLang="en-US" sz="1600" dirty="0" err="1" smtClean="0">
                  <a:latin typeface="10X10" panose="020D0604000000000000" pitchFamily="50" charset="-127"/>
                  <a:ea typeface="10X10" panose="020D0604000000000000" pitchFamily="50" charset="-127"/>
                </a:rPr>
                <a:t>제공중이네요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이 </a:t>
              </a:r>
              <a:r>
                <a:rPr lang="en-US" altLang="ko-KR" sz="1600" dirty="0" smtClean="0">
                  <a:latin typeface="10X10" panose="020D0604000000000000" pitchFamily="50" charset="-127"/>
                  <a:ea typeface="10X10" panose="020D0604000000000000" pitchFamily="50" charset="-127"/>
                </a:rPr>
                <a:t>admin </a:t>
              </a:r>
              <a:r>
                <a:rPr lang="ko-KR" altLang="en-US" sz="1600" dirty="0" smtClean="0">
                  <a:latin typeface="10X10" panose="020D0604000000000000" pitchFamily="50" charset="-127"/>
                  <a:ea typeface="10X10" panose="020D0604000000000000" pitchFamily="50" charset="-127"/>
                </a:rPr>
                <a:t>페이지는 바로 뒤 실습 때 좀 더 살펴보기로 합시다</a:t>
              </a:r>
              <a:r>
                <a:rPr lang="en-US" altLang="ko-KR" sz="1600" dirty="0" smtClean="0">
                  <a:latin typeface="10X10" panose="020D0604000000000000" pitchFamily="50" charset="-127"/>
                  <a:ea typeface="10X10" panose="020D0604000000000000" pitchFamily="50" charset="-127"/>
                </a:rPr>
                <a:t>!</a:t>
              </a:r>
            </a:p>
          </p:txBody>
        </p:sp>
      </p:grpSp>
    </p:spTree>
    <p:extLst>
      <p:ext uri="{BB962C8B-B14F-4D97-AF65-F5344CB8AC3E}">
        <p14:creationId xmlns:p14="http://schemas.microsoft.com/office/powerpoint/2010/main" val="2908101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65356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실습 전 세팅</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5" name="TextBox 4"/>
          <p:cNvSpPr txBox="1"/>
          <p:nvPr/>
        </p:nvSpPr>
        <p:spPr>
          <a:xfrm>
            <a:off x="8754670" y="5659097"/>
            <a:ext cx="3137397" cy="923330"/>
          </a:xfrm>
          <a:prstGeom prst="rect">
            <a:avLst/>
          </a:prstGeom>
          <a:noFill/>
        </p:spPr>
        <p:txBody>
          <a:bodyPr wrap="none" rtlCol="0">
            <a:spAutoFit/>
          </a:bodyPr>
          <a:lstStyle/>
          <a:p>
            <a:pPr algn="ctr"/>
            <a:r>
              <a:rPr lang="ko-KR" altLang="en-US" dirty="0" smtClean="0">
                <a:latin typeface="더페이스샵 잉크립퀴드체" panose="03050503000000000000" pitchFamily="66" charset="-127"/>
                <a:ea typeface="더페이스샵 잉크립퀴드체" panose="03050503000000000000" pitchFamily="66" charset="-127"/>
              </a:rPr>
              <a:t>여기까지는 대부분 지난 시간에 배운 내용</a:t>
            </a:r>
            <a:r>
              <a:rPr lang="en-US" altLang="ko-KR" dirty="0" smtClean="0">
                <a:latin typeface="더페이스샵 잉크립퀴드체" panose="03050503000000000000" pitchFamily="66" charset="-127"/>
                <a:ea typeface="더페이스샵 잉크립퀴드체" panose="03050503000000000000" pitchFamily="66" charset="-127"/>
              </a:rPr>
              <a:t>!</a:t>
            </a:r>
          </a:p>
          <a:p>
            <a:pPr algn="ctr"/>
            <a:r>
              <a:rPr lang="ko-KR" altLang="en-US" dirty="0" smtClean="0">
                <a:latin typeface="더페이스샵 잉크립퀴드체" panose="03050503000000000000" pitchFamily="66" charset="-127"/>
                <a:ea typeface="더페이스샵 잉크립퀴드체" panose="03050503000000000000" pitchFamily="66" charset="-127"/>
              </a:rPr>
              <a:t>다들 기억나시나요</a:t>
            </a:r>
            <a:r>
              <a:rPr lang="en-US" altLang="ko-KR" dirty="0" smtClean="0">
                <a:latin typeface="더페이스샵 잉크립퀴드체" panose="03050503000000000000" pitchFamily="66" charset="-127"/>
                <a:ea typeface="더페이스샵 잉크립퀴드체" panose="03050503000000000000" pitchFamily="66" charset="-127"/>
              </a:rPr>
              <a:t>?</a:t>
            </a:r>
          </a:p>
          <a:p>
            <a:pPr algn="ctr"/>
            <a:r>
              <a:rPr lang="ko-KR" altLang="en-US" dirty="0" smtClean="0">
                <a:latin typeface="더페이스샵 잉크립퀴드체" panose="03050503000000000000" pitchFamily="66" charset="-127"/>
                <a:ea typeface="더페이스샵 잉크립퀴드체" panose="03050503000000000000" pitchFamily="66" charset="-127"/>
              </a:rPr>
              <a:t>위 순서는 반복하여 얼른 암기하도록 합시다 </a:t>
            </a:r>
            <a:r>
              <a:rPr lang="en-US" altLang="ko-KR" dirty="0" smtClean="0">
                <a:latin typeface="더페이스샵 잉크립퀴드체" panose="03050503000000000000" pitchFamily="66" charset="-127"/>
                <a:ea typeface="더페이스샵 잉크립퀴드체" panose="03050503000000000000" pitchFamily="66" charset="-127"/>
              </a:rPr>
              <a:t>:)</a:t>
            </a:r>
            <a:endParaRPr lang="ko-KR" altLang="en-US" dirty="0">
              <a:latin typeface="더페이스샵 잉크립퀴드체" panose="03050503000000000000" pitchFamily="66" charset="-127"/>
              <a:ea typeface="더페이스샵 잉크립퀴드체" panose="03050503000000000000" pitchFamily="66" charset="-127"/>
            </a:endParaRPr>
          </a:p>
        </p:txBody>
      </p:sp>
      <p:grpSp>
        <p:nvGrpSpPr>
          <p:cNvPr id="4" name="그룹 3"/>
          <p:cNvGrpSpPr/>
          <p:nvPr/>
        </p:nvGrpSpPr>
        <p:grpSpPr>
          <a:xfrm>
            <a:off x="1377856" y="2014514"/>
            <a:ext cx="9436288" cy="4031873"/>
            <a:chOff x="1045799" y="1935383"/>
            <a:chExt cx="9436288" cy="4031873"/>
          </a:xfrm>
        </p:grpSpPr>
        <p:sp>
          <p:nvSpPr>
            <p:cNvPr id="2" name="TextBox 1"/>
            <p:cNvSpPr txBox="1"/>
            <p:nvPr/>
          </p:nvSpPr>
          <p:spPr>
            <a:xfrm>
              <a:off x="1045799" y="1935383"/>
              <a:ext cx="3849131" cy="4031873"/>
            </a:xfrm>
            <a:prstGeom prst="rect">
              <a:avLst/>
            </a:prstGeom>
            <a:noFill/>
          </p:spPr>
          <p:txBody>
            <a:bodyPr wrap="none" rtlCol="0">
              <a:spAutoFit/>
            </a:bodyPr>
            <a:lstStyle/>
            <a:p>
              <a:r>
                <a:rPr lang="en-US" altLang="ko-KR" sz="1600" dirty="0" smtClean="0">
                  <a:latin typeface="10X10" panose="020D0604000000000000" pitchFamily="50" charset="-127"/>
                  <a:ea typeface="10X10" panose="020D0604000000000000" pitchFamily="50" charset="-127"/>
                </a:rPr>
                <a:t>1) C9</a:t>
              </a:r>
              <a:r>
                <a:rPr lang="ko-KR" altLang="en-US" sz="1600" dirty="0" smtClean="0">
                  <a:latin typeface="10X10" panose="020D0604000000000000" pitchFamily="50" charset="-127"/>
                  <a:ea typeface="10X10" panose="020D0604000000000000" pitchFamily="50" charset="-127"/>
                </a:rPr>
                <a:t>에서 장고 프로젝트를 하나 만듭니다</a:t>
              </a:r>
              <a:r>
                <a:rPr lang="en-US" altLang="ko-KR" sz="1600" dirty="0" smtClean="0">
                  <a:latin typeface="10X10" panose="020D0604000000000000" pitchFamily="50" charset="-127"/>
                  <a:ea typeface="10X10" panose="020D0604000000000000" pitchFamily="50" charset="-127"/>
                </a:rPr>
                <a:t>.</a:t>
              </a:r>
              <a:endParaRPr lang="en-US" altLang="ko-KR" sz="1600" dirty="0">
                <a:latin typeface="10X10" panose="020D0604000000000000" pitchFamily="50" charset="-127"/>
                <a:ea typeface="10X10" panose="020D0604000000000000" pitchFamily="50" charset="-127"/>
              </a:endParaRPr>
            </a:p>
            <a:p>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2)</a:t>
              </a:r>
              <a:r>
                <a:rPr lang="en-US" altLang="ko-KR" sz="1600" dirty="0" smtClean="0">
                  <a:solidFill>
                    <a:srgbClr val="0076C8"/>
                  </a:solidFill>
                  <a:latin typeface="10X10" panose="020D0604000000000000" pitchFamily="50" charset="-127"/>
                  <a:ea typeface="10X10" panose="020D0604000000000000" pitchFamily="50" charset="-127"/>
                </a:rPr>
                <a:t> blog</a:t>
              </a:r>
              <a:r>
                <a:rPr lang="ko-KR" altLang="en-US" sz="1600" dirty="0" smtClean="0">
                  <a:latin typeface="10X10" panose="020D0604000000000000" pitchFamily="50" charset="-127"/>
                  <a:ea typeface="10X10" panose="020D0604000000000000" pitchFamily="50" charset="-127"/>
                </a:rPr>
                <a:t>라는</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앱을 만듭니다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&gt;&gt; python manage.py </a:t>
              </a:r>
              <a:r>
                <a:rPr lang="en-US" altLang="ko-KR" sz="1600" dirty="0" err="1" smtClean="0">
                  <a:latin typeface="10X10" panose="020D0604000000000000" pitchFamily="50" charset="-127"/>
                  <a:ea typeface="10X10" panose="020D0604000000000000" pitchFamily="50" charset="-127"/>
                </a:rPr>
                <a:t>startapp</a:t>
              </a:r>
              <a:r>
                <a:rPr lang="en-US" altLang="ko-KR" sz="1600" dirty="0" smtClean="0">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blog</a:t>
              </a:r>
            </a:p>
            <a:p>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3) </a:t>
              </a:r>
              <a:r>
                <a:rPr lang="ko-KR" altLang="en-US" sz="1600" dirty="0" smtClean="0">
                  <a:latin typeface="10X10" panose="020D0604000000000000" pitchFamily="50" charset="-127"/>
                  <a:ea typeface="10X10" panose="020D0604000000000000" pitchFamily="50" charset="-127"/>
                </a:rPr>
                <a:t>프로젝트의 </a:t>
              </a:r>
              <a:r>
                <a:rPr lang="en-US" altLang="ko-KR" sz="1600" dirty="0" smtClean="0">
                  <a:latin typeface="10X10" panose="020D0604000000000000" pitchFamily="50" charset="-127"/>
                  <a:ea typeface="10X10" panose="020D0604000000000000" pitchFamily="50" charset="-127"/>
                </a:rPr>
                <a:t>setting.py</a:t>
              </a:r>
              <a:r>
                <a:rPr lang="ko-KR" altLang="en-US" sz="1600" dirty="0" smtClean="0">
                  <a:latin typeface="10X10" panose="020D0604000000000000" pitchFamily="50" charset="-127"/>
                  <a:ea typeface="10X10" panose="020D0604000000000000" pitchFamily="50" charset="-127"/>
                </a:rPr>
                <a:t>에</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나 앱 새로 만들었어</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라는 의미로</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INSTALLED_APP</a:t>
              </a:r>
              <a:r>
                <a:rPr lang="ko-KR" altLang="en-US" sz="1600" dirty="0" smtClean="0">
                  <a:latin typeface="10X10" panose="020D0604000000000000" pitchFamily="50" charset="-127"/>
                  <a:ea typeface="10X10" panose="020D0604000000000000" pitchFamily="50" charset="-127"/>
                </a:rPr>
                <a:t>에</a:t>
              </a:r>
              <a:endParaRPr lang="en-US" altLang="ko-KR" sz="1600" dirty="0" smtClean="0">
                <a:latin typeface="10X10" panose="020D0604000000000000" pitchFamily="50" charset="-127"/>
                <a:ea typeface="10X10" panose="020D0604000000000000" pitchFamily="50" charset="-127"/>
              </a:endParaRPr>
            </a:p>
            <a:p>
              <a:r>
                <a:rPr lang="en-US" altLang="ko-KR" sz="1600" dirty="0" smtClean="0">
                  <a:solidFill>
                    <a:srgbClr val="0076C8"/>
                  </a:solidFill>
                  <a:latin typeface="10X10" panose="020D0604000000000000" pitchFamily="50" charset="-127"/>
                  <a:ea typeface="10X10" panose="020D0604000000000000" pitchFamily="50" charset="-127"/>
                </a:rPr>
                <a:t>‘blog’,</a:t>
              </a:r>
            </a:p>
            <a:p>
              <a:r>
                <a:rPr lang="ko-KR" altLang="en-US" sz="1600" dirty="0" smtClean="0">
                  <a:latin typeface="10X10" panose="020D0604000000000000" pitchFamily="50" charset="-127"/>
                  <a:ea typeface="10X10" panose="020D0604000000000000" pitchFamily="50" charset="-127"/>
                </a:rPr>
                <a:t>써줍니다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solidFill>
                    <a:srgbClr val="0076C8"/>
                  </a:solidFill>
                  <a:latin typeface="10X10" panose="020D0604000000000000" pitchFamily="50" charset="-127"/>
                  <a:ea typeface="10X10" panose="020D0604000000000000" pitchFamily="50" charset="-127"/>
                </a:rPr>
                <a:t>++ LANGUAGE_CODE, TIME_ZONE</a:t>
              </a:r>
              <a:r>
                <a:rPr lang="ko-KR" altLang="en-US" sz="1600" dirty="0" smtClean="0">
                  <a:solidFill>
                    <a:srgbClr val="0076C8"/>
                  </a:solidFill>
                  <a:latin typeface="10X10" panose="020D0604000000000000" pitchFamily="50" charset="-127"/>
                  <a:ea typeface="10X10" panose="020D0604000000000000" pitchFamily="50" charset="-127"/>
                </a:rPr>
                <a:t>도</a:t>
              </a:r>
              <a:endParaRPr lang="en-US" altLang="ko-KR" sz="1600" dirty="0" smtClean="0">
                <a:solidFill>
                  <a:srgbClr val="0076C8"/>
                </a:solidFill>
                <a:latin typeface="10X10" panose="020D0604000000000000" pitchFamily="50" charset="-127"/>
                <a:ea typeface="10X10" panose="020D0604000000000000" pitchFamily="50" charset="-127"/>
              </a:endParaRPr>
            </a:p>
            <a:p>
              <a:r>
                <a:rPr lang="en-US" altLang="ko-KR" sz="1600" dirty="0">
                  <a:solidFill>
                    <a:srgbClr val="0076C8"/>
                  </a:solidFill>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smtClean="0">
                  <a:solidFill>
                    <a:srgbClr val="0076C8"/>
                  </a:solidFill>
                  <a:latin typeface="10X10" panose="020D0604000000000000" pitchFamily="50" charset="-127"/>
                  <a:ea typeface="10X10" panose="020D0604000000000000" pitchFamily="50" charset="-127"/>
                </a:rPr>
                <a:t>수정한다면 더욱 원활한 실습 가능</a:t>
              </a:r>
              <a:r>
                <a:rPr lang="en-US" altLang="ko-KR" sz="1600" dirty="0">
                  <a:solidFill>
                    <a:srgbClr val="0076C8"/>
                  </a:solidFill>
                  <a:latin typeface="10X10" panose="020D0604000000000000" pitchFamily="50" charset="-127"/>
                  <a:ea typeface="10X10" panose="020D0604000000000000" pitchFamily="50" charset="-127"/>
                </a:rPr>
                <a:t> </a:t>
              </a:r>
              <a:r>
                <a:rPr lang="en-US" altLang="ko-KR" sz="1600" dirty="0" smtClean="0">
                  <a:solidFill>
                    <a:srgbClr val="0076C8"/>
                  </a:solidFill>
                  <a:latin typeface="10X10" panose="020D0604000000000000" pitchFamily="50" charset="-127"/>
                  <a:ea typeface="10X10" panose="020D0604000000000000" pitchFamily="50" charset="-127"/>
                </a:rPr>
                <a:t>!</a:t>
              </a:r>
            </a:p>
            <a:p>
              <a:endParaRPr lang="en-US" altLang="ko-KR" sz="1600" dirty="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4) </a:t>
              </a:r>
              <a:r>
                <a:rPr lang="ko-KR" altLang="en-US" sz="1600" dirty="0" smtClean="0">
                  <a:latin typeface="10X10" panose="020D0604000000000000" pitchFamily="50" charset="-127"/>
                  <a:ea typeface="10X10" panose="020D0604000000000000" pitchFamily="50" charset="-127"/>
                </a:rPr>
                <a:t>이번 프로젝트에 대한 관리자 계정도</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하나 만들어 줍시다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&gt;&gt; python manage.py </a:t>
              </a:r>
              <a:r>
                <a:rPr lang="en-US" altLang="ko-KR" sz="1600" dirty="0" err="1" smtClean="0">
                  <a:latin typeface="10X10" panose="020D0604000000000000" pitchFamily="50" charset="-127"/>
                  <a:ea typeface="10X10" panose="020D0604000000000000" pitchFamily="50" charset="-127"/>
                </a:rPr>
                <a:t>createsuperuser</a:t>
              </a:r>
              <a:endParaRPr lang="ko-KR" altLang="en-US" sz="1600" dirty="0">
                <a:latin typeface="10X10" panose="020D0604000000000000" pitchFamily="50" charset="-127"/>
                <a:ea typeface="10X10" panose="020D0604000000000000" pitchFamily="50" charset="-127"/>
              </a:endParaRPr>
            </a:p>
          </p:txBody>
        </p:sp>
        <p:pic>
          <p:nvPicPr>
            <p:cNvPr id="8" name="그림 7"/>
            <p:cNvPicPr>
              <a:picLocks noChangeAspect="1"/>
            </p:cNvPicPr>
            <p:nvPr/>
          </p:nvPicPr>
          <p:blipFill rotWithShape="1">
            <a:blip r:embed="rId3"/>
            <a:srcRect l="17942" t="73486" r="52646" b="23812"/>
            <a:stretch/>
          </p:blipFill>
          <p:spPr>
            <a:xfrm>
              <a:off x="5103263" y="2520328"/>
              <a:ext cx="5378824" cy="277906"/>
            </a:xfrm>
            <a:prstGeom prst="rect">
              <a:avLst/>
            </a:prstGeom>
          </p:spPr>
        </p:pic>
        <p:pic>
          <p:nvPicPr>
            <p:cNvPr id="10" name="그림 9"/>
            <p:cNvPicPr>
              <a:picLocks noChangeAspect="1"/>
            </p:cNvPicPr>
            <p:nvPr/>
          </p:nvPicPr>
          <p:blipFill rotWithShape="1">
            <a:blip r:embed="rId3"/>
            <a:srcRect l="20718" t="39009" r="61640" b="44533"/>
            <a:stretch/>
          </p:blipFill>
          <p:spPr>
            <a:xfrm>
              <a:off x="5103263" y="3033106"/>
              <a:ext cx="3451563" cy="1811214"/>
            </a:xfrm>
            <a:prstGeom prst="rect">
              <a:avLst/>
            </a:prstGeom>
          </p:spPr>
        </p:pic>
        <p:pic>
          <p:nvPicPr>
            <p:cNvPr id="11" name="그림 10"/>
            <p:cNvPicPr>
              <a:picLocks noChangeAspect="1"/>
            </p:cNvPicPr>
            <p:nvPr/>
          </p:nvPicPr>
          <p:blipFill rotWithShape="1">
            <a:blip r:embed="rId4"/>
            <a:srcRect l="17891" t="49870" r="53188" b="47830"/>
            <a:stretch/>
          </p:blipFill>
          <p:spPr>
            <a:xfrm>
              <a:off x="5103263" y="5031345"/>
              <a:ext cx="5289177" cy="236636"/>
            </a:xfrm>
            <a:prstGeom prst="rect">
              <a:avLst/>
            </a:prstGeom>
          </p:spPr>
        </p:pic>
      </p:grpSp>
      <p:pic>
        <p:nvPicPr>
          <p:cNvPr id="6" name="그림 5"/>
          <p:cNvPicPr>
            <a:picLocks noChangeAspect="1"/>
          </p:cNvPicPr>
          <p:nvPr/>
        </p:nvPicPr>
        <p:blipFill rotWithShape="1">
          <a:blip r:embed="rId5"/>
          <a:srcRect l="20785" t="39524" r="68114" b="54982"/>
          <a:stretch/>
        </p:blipFill>
        <p:spPr>
          <a:xfrm>
            <a:off x="8995605" y="3112237"/>
            <a:ext cx="2030293" cy="565205"/>
          </a:xfrm>
          <a:prstGeom prst="rect">
            <a:avLst/>
          </a:prstGeom>
        </p:spPr>
      </p:pic>
    </p:spTree>
    <p:extLst>
      <p:ext uri="{BB962C8B-B14F-4D97-AF65-F5344CB8AC3E}">
        <p14:creationId xmlns:p14="http://schemas.microsoft.com/office/powerpoint/2010/main" val="2122303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1177"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4" name="그룹 13"/>
          <p:cNvGrpSpPr/>
          <p:nvPr/>
        </p:nvGrpSpPr>
        <p:grpSpPr>
          <a:xfrm>
            <a:off x="747748" y="2231960"/>
            <a:ext cx="10696505" cy="3431750"/>
            <a:chOff x="254561" y="2671576"/>
            <a:chExt cx="10696505" cy="3431750"/>
          </a:xfrm>
        </p:grpSpPr>
        <p:sp>
          <p:nvSpPr>
            <p:cNvPr id="13" name="TextBox 12"/>
            <p:cNvSpPr txBox="1"/>
            <p:nvPr/>
          </p:nvSpPr>
          <p:spPr>
            <a:xfrm>
              <a:off x="254561" y="2671576"/>
              <a:ext cx="4975657" cy="418576"/>
            </a:xfrm>
            <a:prstGeom prst="rect">
              <a:avLst/>
            </a:prstGeom>
            <a:noFill/>
          </p:spPr>
          <p:txBody>
            <a:bodyPr wrap="none" rtlCol="0">
              <a:spAutoFit/>
            </a:bodyPr>
            <a:lstStyle/>
            <a:p>
              <a:pPr algn="ctr">
                <a:lnSpc>
                  <a:spcPct val="150000"/>
                </a:lnSpc>
              </a:pPr>
              <a:r>
                <a:rPr lang="en-US" altLang="ko-KR" sz="1600" dirty="0" smtClean="0">
                  <a:latin typeface="10X10" panose="020D0604000000000000" pitchFamily="50" charset="-127"/>
                  <a:ea typeface="10X10" panose="020D0604000000000000" pitchFamily="50" charset="-127"/>
                </a:rPr>
                <a:t>5) Blog </a:t>
              </a:r>
              <a:r>
                <a:rPr lang="ko-KR" altLang="en-US" sz="1600" dirty="0" smtClean="0">
                  <a:latin typeface="10X10" panose="020D0604000000000000" pitchFamily="50" charset="-127"/>
                  <a:ea typeface="10X10" panose="020D0604000000000000" pitchFamily="50" charset="-127"/>
                </a:rPr>
                <a:t>앱 안에 </a:t>
              </a:r>
              <a:r>
                <a:rPr lang="en-US" altLang="ko-KR" sz="1600" dirty="0" smtClean="0">
                  <a:latin typeface="10X10" panose="020D0604000000000000" pitchFamily="50" charset="-127"/>
                  <a:ea typeface="10X10" panose="020D0604000000000000" pitchFamily="50" charset="-127"/>
                </a:rPr>
                <a:t>Model.py</a:t>
              </a:r>
              <a:r>
                <a:rPr lang="ko-KR" altLang="en-US" sz="1600" dirty="0" smtClean="0">
                  <a:latin typeface="10X10" panose="020D0604000000000000" pitchFamily="50" charset="-127"/>
                  <a:ea typeface="10X10" panose="020D0604000000000000" pitchFamily="50" charset="-127"/>
                </a:rPr>
                <a:t>에 </a:t>
              </a:r>
              <a:r>
                <a:rPr lang="en-US" altLang="ko-KR" sz="1600" dirty="0" smtClean="0">
                  <a:latin typeface="10X10" panose="020D0604000000000000" pitchFamily="50" charset="-127"/>
                  <a:ea typeface="10X10" panose="020D0604000000000000" pitchFamily="50" charset="-127"/>
                </a:rPr>
                <a:t>Post </a:t>
              </a:r>
              <a:r>
                <a:rPr lang="ko-KR" altLang="en-US" sz="1600" dirty="0" smtClean="0">
                  <a:latin typeface="10X10" panose="020D0604000000000000" pitchFamily="50" charset="-127"/>
                  <a:ea typeface="10X10" panose="020D0604000000000000" pitchFamily="50" charset="-127"/>
                </a:rPr>
                <a:t>모델을 만들어 줍니다</a:t>
              </a:r>
              <a:r>
                <a:rPr lang="en-US" altLang="ko-KR" sz="1600" dirty="0" smtClean="0">
                  <a:latin typeface="10X10" panose="020D0604000000000000" pitchFamily="50" charset="-127"/>
                  <a:ea typeface="10X10" panose="020D0604000000000000" pitchFamily="50" charset="-127"/>
                </a:rPr>
                <a:t>.</a:t>
              </a:r>
            </a:p>
          </p:txBody>
        </p:sp>
        <p:sp>
          <p:nvSpPr>
            <p:cNvPr id="7" name="TextBox 6"/>
            <p:cNvSpPr txBox="1"/>
            <p:nvPr/>
          </p:nvSpPr>
          <p:spPr>
            <a:xfrm>
              <a:off x="5535288" y="3210226"/>
              <a:ext cx="5415778" cy="2893100"/>
            </a:xfrm>
            <a:prstGeom prst="rect">
              <a:avLst/>
            </a:prstGeom>
            <a:noFill/>
          </p:spPr>
          <p:txBody>
            <a:bodyPr wrap="none" rtlCol="0">
              <a:spAutoFit/>
            </a:bodyPr>
            <a:lstStyle/>
            <a:p>
              <a:r>
                <a:rPr lang="ko-KR" altLang="en-US" sz="1400" dirty="0" smtClean="0">
                  <a:latin typeface="10X10" panose="020D0604000000000000" pitchFamily="50" charset="-127"/>
                  <a:ea typeface="10X10" panose="020D0604000000000000" pitchFamily="50" charset="-127"/>
                </a:rPr>
                <a:t>우리가 처리하고자 하는 데이터가 </a:t>
              </a:r>
              <a:r>
                <a:rPr lang="ko-KR" altLang="en-US" sz="1400" dirty="0" smtClean="0">
                  <a:solidFill>
                    <a:srgbClr val="0076C8"/>
                  </a:solidFill>
                  <a:latin typeface="10X10" panose="020D0604000000000000" pitchFamily="50" charset="-127"/>
                  <a:ea typeface="10X10" panose="020D0604000000000000" pitchFamily="50" charset="-127"/>
                </a:rPr>
                <a:t>어떤 종류의 데이터인지 설명</a:t>
              </a:r>
              <a:r>
                <a:rPr lang="ko-KR" altLang="en-US" sz="1400" dirty="0" smtClean="0">
                  <a:latin typeface="10X10" panose="020D0604000000000000" pitchFamily="50" charset="-127"/>
                  <a:ea typeface="10X10" panose="020D0604000000000000" pitchFamily="50" charset="-127"/>
                </a:rPr>
                <a:t>하는 일</a:t>
              </a:r>
              <a:r>
                <a:rPr lang="en-US" altLang="ko-KR" sz="1400" dirty="0" smtClean="0">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1 : UTF-8(</a:t>
              </a:r>
              <a:r>
                <a:rPr lang="ko-KR" altLang="en-US" sz="1400" dirty="0" smtClean="0">
                  <a:solidFill>
                    <a:schemeClr val="bg2">
                      <a:lumMod val="75000"/>
                    </a:schemeClr>
                  </a:solidFill>
                  <a:latin typeface="10X10" panose="020D0604000000000000" pitchFamily="50" charset="-127"/>
                  <a:ea typeface="10X10" panose="020D0604000000000000" pitchFamily="50" charset="-127"/>
                </a:rPr>
                <a:t>한글 인식 관련</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err="1" smtClean="0">
                  <a:solidFill>
                    <a:schemeClr val="bg2">
                      <a:lumMod val="75000"/>
                    </a:schemeClr>
                  </a:solidFill>
                  <a:latin typeface="10X10" panose="020D0604000000000000" pitchFamily="50" charset="-127"/>
                  <a:ea typeface="10X10" panose="020D0604000000000000" pitchFamily="50" charset="-127"/>
                </a:rPr>
                <a:t>인코딩을</a:t>
              </a:r>
              <a:r>
                <a:rPr lang="ko-KR" altLang="en-US" sz="1400" dirty="0" smtClean="0">
                  <a:solidFill>
                    <a:schemeClr val="bg2">
                      <a:lumMod val="75000"/>
                    </a:schemeClr>
                  </a:solidFill>
                  <a:latin typeface="10X10" panose="020D0604000000000000" pitchFamily="50" charset="-127"/>
                  <a:ea typeface="10X10" panose="020D0604000000000000" pitchFamily="50" charset="-127"/>
                </a:rPr>
                <a:t> 위해 설정해주는 부분</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timezone</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사용할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endParaRPr lang="en-US" altLang="ko-KR" sz="1400" dirty="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chemeClr val="bg2">
                      <a:lumMod val="75000"/>
                    </a:schemeClr>
                  </a:solidFill>
                  <a:latin typeface="10X10" panose="020D0604000000000000" pitchFamily="50" charset="-127"/>
                  <a:ea typeface="10X10" panose="020D0604000000000000" pitchFamily="50" charset="-127"/>
                </a:rPr>
                <a:t>3 :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 </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br>
                <a:rPr lang="en-US" altLang="ko-KR" sz="1400" dirty="0" smtClean="0">
                  <a:solidFill>
                    <a:schemeClr val="bg2">
                      <a:lumMod val="75000"/>
                    </a:schemeClr>
                  </a:solidFill>
                  <a:latin typeface="10X10" panose="020D0604000000000000" pitchFamily="50" charset="-127"/>
                  <a:ea typeface="10X10" panose="020D0604000000000000" pitchFamily="50" charset="-127"/>
                </a:rPr>
              </a:b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a:t>
              </a:r>
              <a:r>
                <a:rPr lang="ko-KR" altLang="en-US" sz="1400" dirty="0" smtClean="0">
                  <a:solidFill>
                    <a:schemeClr val="bg2">
                      <a:lumMod val="75000"/>
                    </a:schemeClr>
                  </a:solidFill>
                  <a:latin typeface="10X10" panose="020D0604000000000000" pitchFamily="50" charset="-127"/>
                  <a:ea typeface="10X10" panose="020D0604000000000000" pitchFamily="50" charset="-127"/>
                </a:rPr>
                <a:t>데이터베이스에 접근하는 성질</a:t>
              </a:r>
              <a:r>
                <a:rPr lang="en-US" altLang="ko-KR" sz="1400" dirty="0">
                  <a:solidFill>
                    <a:schemeClr val="bg2">
                      <a:lumMod val="75000"/>
                    </a:schemeClr>
                  </a:solidFill>
                  <a:latin typeface="10X10" panose="020D0604000000000000" pitchFamily="50" charset="-127"/>
                  <a:ea typeface="10X10" panose="020D0604000000000000" pitchFamily="50" charset="-127"/>
                </a:rPr>
                <a:t>O</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사용할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 Post</a:t>
              </a:r>
              <a:r>
                <a:rPr lang="ko-KR" altLang="en-US" sz="1400" dirty="0" smtClean="0">
                  <a:latin typeface="10X10" panose="020D0604000000000000" pitchFamily="50" charset="-127"/>
                  <a:ea typeface="10X10" panose="020D0604000000000000" pitchFamily="50" charset="-127"/>
                </a:rPr>
                <a:t>라는 이름의 모델을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 (class</a:t>
              </a:r>
              <a:r>
                <a:rPr lang="ko-KR" altLang="en-US" sz="1400" dirty="0" smtClean="0">
                  <a:latin typeface="10X10" panose="020D0604000000000000" pitchFamily="50" charset="-127"/>
                  <a:ea typeface="10X10" panose="020D0604000000000000" pitchFamily="50" charset="-127"/>
                </a:rPr>
                <a:t>로 정의</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7-9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라는 모델은 </a:t>
              </a:r>
              <a:r>
                <a:rPr lang="en-US" altLang="ko-KR" sz="1400" dirty="0" smtClean="0">
                  <a:latin typeface="10X10" panose="020D0604000000000000" pitchFamily="50" charset="-127"/>
                  <a:ea typeface="10X10" panose="020D0604000000000000" pitchFamily="50" charset="-127"/>
                </a:rPr>
                <a:t>200</a:t>
              </a:r>
              <a:r>
                <a:rPr lang="ko-KR" altLang="en-US" sz="1400" dirty="0" smtClean="0">
                  <a:latin typeface="10X10" panose="020D0604000000000000" pitchFamily="50" charset="-127"/>
                  <a:ea typeface="10X10" panose="020D0604000000000000" pitchFamily="50" charset="-127"/>
                </a:rPr>
                <a:t>자 아내의 짧은 글인 제목</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날짜와 시간이 들어가는 발행 일시</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기본 설정은 현재 시각으로</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그리고 길이 제한 없는 긴 글인 본문으로 이루어져 있어</a:t>
              </a:r>
              <a:r>
                <a:rPr lang="en-US" altLang="ko-KR" sz="1400" dirty="0" smtClean="0">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ko-KR" altLang="en-US" sz="1400" dirty="0" smtClean="0">
                  <a:latin typeface="10X10" panose="020D0604000000000000" pitchFamily="50" charset="-127"/>
                  <a:ea typeface="10X10" panose="020D0604000000000000" pitchFamily="50" charset="-127"/>
                </a:rPr>
                <a:t>데이터 타입 종류는 정말 많아요</a:t>
              </a:r>
              <a:r>
                <a:rPr lang="en-US" altLang="ko-KR" sz="1400" dirty="0" smtClean="0">
                  <a:latin typeface="10X10" panose="020D0604000000000000" pitchFamily="50" charset="-127"/>
                  <a:ea typeface="10X10" panose="020D0604000000000000" pitchFamily="50" charset="-127"/>
                </a:rPr>
                <a:t>!</a:t>
              </a:r>
            </a:p>
            <a:p>
              <a:r>
                <a:rPr lang="ko-KR" altLang="en-US" sz="1400" dirty="0" smtClean="0">
                  <a:latin typeface="10X10" panose="020D0604000000000000" pitchFamily="50" charset="-127"/>
                  <a:ea typeface="10X10" panose="020D0604000000000000" pitchFamily="50" charset="-127"/>
                </a:rPr>
                <a:t>참고</a:t>
              </a:r>
              <a:r>
                <a:rPr lang="en-US" altLang="ko-KR" sz="1400" dirty="0">
                  <a:latin typeface="10X10" panose="020D0604000000000000" pitchFamily="50" charset="-127"/>
                  <a:ea typeface="10X10" panose="020D0604000000000000" pitchFamily="50" charset="-127"/>
                </a:rPr>
                <a:t>: </a:t>
              </a:r>
              <a:r>
                <a:rPr lang="en-US" altLang="ko-KR" sz="1400" dirty="0">
                  <a:latin typeface="10X10" panose="020D0604000000000000" pitchFamily="50" charset="-127"/>
                  <a:ea typeface="10X10" panose="020D0604000000000000" pitchFamily="50" charset="-127"/>
                  <a:hlinkClick r:id="rId3"/>
                </a:rPr>
                <a:t>https://docs.djangoproject.com/en/2.1/ref/models/fields</a:t>
              </a:r>
              <a:r>
                <a:rPr lang="en-US" altLang="ko-KR" sz="1400" dirty="0" smtClean="0">
                  <a:latin typeface="10X10" panose="020D0604000000000000" pitchFamily="50" charset="-127"/>
                  <a:ea typeface="10X10" panose="020D0604000000000000" pitchFamily="50" charset="-127"/>
                  <a:hlinkClick r:id="rId3"/>
                </a:rPr>
                <a:t>/</a:t>
              </a:r>
              <a:endParaRPr lang="en-US" altLang="ko-KR" sz="1400" dirty="0">
                <a:latin typeface="10X10" panose="020D0604000000000000" pitchFamily="50" charset="-127"/>
                <a:ea typeface="10X10" panose="020D0604000000000000" pitchFamily="50" charset="-127"/>
              </a:endParaRPr>
            </a:p>
          </p:txBody>
        </p:sp>
        <p:pic>
          <p:nvPicPr>
            <p:cNvPr id="12" name="그림 11"/>
            <p:cNvPicPr>
              <a:picLocks noChangeAspect="1"/>
            </p:cNvPicPr>
            <p:nvPr/>
          </p:nvPicPr>
          <p:blipFill rotWithShape="1">
            <a:blip r:embed="rId4"/>
            <a:srcRect l="18628" t="22070" r="53039" b="61547"/>
            <a:stretch/>
          </p:blipFill>
          <p:spPr>
            <a:xfrm>
              <a:off x="254561" y="3210226"/>
              <a:ext cx="5181600" cy="1685365"/>
            </a:xfrm>
            <a:prstGeom prst="rect">
              <a:avLst/>
            </a:prstGeom>
          </p:spPr>
        </p:pic>
      </p:grpSp>
    </p:spTree>
    <p:extLst>
      <p:ext uri="{BB962C8B-B14F-4D97-AF65-F5344CB8AC3E}">
        <p14:creationId xmlns:p14="http://schemas.microsoft.com/office/powerpoint/2010/main" val="3186124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3" name="직선 연결선 2">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5" name="직사각형 4">
            <a:extLst>
              <a:ext uri="{FF2B5EF4-FFF2-40B4-BE49-F238E27FC236}">
                <a16:creationId xmlns:a16="http://schemas.microsoft.com/office/drawing/2014/main" id="{8A2DE3A2-AD53-4BE7-9961-6DEFBBF5BB84}"/>
              </a:ext>
            </a:extLst>
          </p:cNvPr>
          <p:cNvSpPr/>
          <p:nvPr/>
        </p:nvSpPr>
        <p:spPr>
          <a:xfrm>
            <a:off x="778113" y="578130"/>
            <a:ext cx="2674130"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시간 뒤</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 name="직선 연결선 5">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pic>
        <p:nvPicPr>
          <p:cNvPr id="8" name="bandicam 2019-02-14 04-21-30-4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2404" y="1769450"/>
            <a:ext cx="10067193" cy="4717686"/>
          </a:xfrm>
          <a:prstGeom prst="rect">
            <a:avLst/>
          </a:prstGeom>
        </p:spPr>
      </p:pic>
    </p:spTree>
    <p:extLst>
      <p:ext uri="{BB962C8B-B14F-4D97-AF65-F5344CB8AC3E}">
        <p14:creationId xmlns:p14="http://schemas.microsoft.com/office/powerpoint/2010/main" val="1771660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758786"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migrate</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32" name="그룹 31"/>
          <p:cNvGrpSpPr/>
          <p:nvPr/>
        </p:nvGrpSpPr>
        <p:grpSpPr>
          <a:xfrm>
            <a:off x="1051995" y="2124095"/>
            <a:ext cx="10088010" cy="4129137"/>
            <a:chOff x="623888" y="2203050"/>
            <a:chExt cx="10806516" cy="4423230"/>
          </a:xfrm>
        </p:grpSpPr>
        <p:sp>
          <p:nvSpPr>
            <p:cNvPr id="11" name="타원 10">
              <a:extLst>
                <a:ext uri="{FF2B5EF4-FFF2-40B4-BE49-F238E27FC236}">
                  <a16:creationId xmlns:a16="http://schemas.microsoft.com/office/drawing/2014/main" id="{E04B97CD-7831-4EC0-9BBD-55BCF75013F9}"/>
                </a:ext>
              </a:extLst>
            </p:cNvPr>
            <p:cNvSpPr/>
            <p:nvPr/>
          </p:nvSpPr>
          <p:spPr>
            <a:xfrm>
              <a:off x="623888" y="2203050"/>
              <a:ext cx="4032000" cy="4032000"/>
            </a:xfrm>
            <a:prstGeom prst="ellipse">
              <a:avLst/>
            </a:prstGeom>
            <a:noFill/>
            <a:ln w="508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5" name="직사각형 14">
              <a:extLst>
                <a:ext uri="{FF2B5EF4-FFF2-40B4-BE49-F238E27FC236}">
                  <a16:creationId xmlns:a16="http://schemas.microsoft.com/office/drawing/2014/main" id="{B1AA9718-529A-4F18-9FBD-8F1DC38461F1}"/>
                </a:ext>
              </a:extLst>
            </p:cNvPr>
            <p:cNvSpPr/>
            <p:nvPr/>
          </p:nvSpPr>
          <p:spPr>
            <a:xfrm rot="16200000">
              <a:off x="7318703" y="2123348"/>
              <a:ext cx="4031998" cy="4191404"/>
            </a:xfrm>
            <a:prstGeom prst="rect">
              <a:avLst/>
            </a:prstGeom>
            <a:solidFill>
              <a:srgbClr val="ECEDEE">
                <a:alpha val="60000"/>
              </a:srgbClr>
            </a:solidFill>
            <a:ln w="38100">
              <a:solidFill>
                <a:srgbClr val="5E97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 name="TextBox 4"/>
            <p:cNvSpPr txBox="1"/>
            <p:nvPr/>
          </p:nvSpPr>
          <p:spPr>
            <a:xfrm>
              <a:off x="1214499" y="3130475"/>
              <a:ext cx="2854287" cy="2176004"/>
            </a:xfrm>
            <a:prstGeom prst="rect">
              <a:avLst/>
            </a:prstGeom>
            <a:noFill/>
          </p:spPr>
          <p:txBody>
            <a:bodyPr wrap="none" rtlCol="0">
              <a:spAutoFit/>
            </a:bodyPr>
            <a:lstStyle/>
            <a:p>
              <a:pPr algn="ctr"/>
              <a:r>
                <a:rPr lang="en-US" altLang="ko-KR" dirty="0" smtClean="0">
                  <a:solidFill>
                    <a:srgbClr val="0076C8"/>
                  </a:solidFill>
                  <a:latin typeface="10X10" panose="020D0604000000000000" pitchFamily="50" charset="-127"/>
                  <a:ea typeface="10X10" panose="020D0604000000000000" pitchFamily="50" charset="-127"/>
                </a:rPr>
                <a:t>Django</a:t>
              </a:r>
              <a:r>
                <a:rPr lang="en-US" altLang="ko-KR" dirty="0" smtClean="0">
                  <a:latin typeface="10X10" panose="020D0604000000000000" pitchFamily="50" charset="-127"/>
                  <a:ea typeface="10X10" panose="020D0604000000000000" pitchFamily="50" charset="-127"/>
                </a:rPr>
                <a:t> says,</a:t>
              </a: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얘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야</a:t>
              </a:r>
              <a:r>
                <a:rPr lang="en-US" altLang="ko-KR" dirty="0" smtClean="0">
                  <a:latin typeface="10X10" panose="020D0604000000000000" pitchFamily="50" charset="-127"/>
                  <a:ea typeface="10X10" panose="020D0604000000000000" pitchFamily="50" charset="-127"/>
                </a:rPr>
                <a:t>,</a:t>
              </a:r>
            </a:p>
            <a:p>
              <a:pPr algn="ctr"/>
              <a:r>
                <a:rPr lang="ko-KR" altLang="en-US" dirty="0" smtClean="0">
                  <a:latin typeface="10X10" panose="020D0604000000000000" pitchFamily="50" charset="-127"/>
                  <a:ea typeface="10X10" panose="020D0604000000000000" pitchFamily="50" charset="-127"/>
                </a:rPr>
                <a:t>나 방금 </a:t>
              </a:r>
              <a:r>
                <a:rPr lang="en-US" altLang="ko-KR" dirty="0" smtClean="0">
                  <a:latin typeface="10X10" panose="020D0604000000000000" pitchFamily="50" charset="-127"/>
                  <a:ea typeface="10X10" panose="020D0604000000000000" pitchFamily="50" charset="-127"/>
                </a:rPr>
                <a:t>models.py</a:t>
              </a:r>
              <a:r>
                <a:rPr lang="ko-KR" altLang="en-US" dirty="0" smtClean="0">
                  <a:latin typeface="10X10" panose="020D0604000000000000" pitchFamily="50" charset="-127"/>
                  <a:ea typeface="10X10" panose="020D0604000000000000" pitchFamily="50" charset="-127"/>
                </a:rPr>
                <a:t>안에</a:t>
              </a:r>
              <a:endParaRPr lang="en-US" altLang="ko-KR" dirty="0" smtClean="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Post</a:t>
              </a:r>
              <a:r>
                <a:rPr lang="ko-KR" altLang="en-US" dirty="0" smtClean="0">
                  <a:latin typeface="10X10" panose="020D0604000000000000" pitchFamily="50" charset="-127"/>
                  <a:ea typeface="10X10" panose="020D0604000000000000" pitchFamily="50" charset="-127"/>
                </a:rPr>
                <a:t>라는 모델을 만들어서</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이러이러한 데이터를</a:t>
              </a:r>
              <a:endParaRPr lang="en-US" altLang="ko-KR" dirty="0" smtClean="0">
                <a:latin typeface="10X10" panose="020D0604000000000000" pitchFamily="50" charset="-127"/>
                <a:ea typeface="10X10" panose="020D0604000000000000" pitchFamily="50" charset="-127"/>
              </a:endParaRPr>
            </a:p>
            <a:p>
              <a:pPr algn="ctr"/>
              <a:r>
                <a:rPr lang="ko-KR" altLang="en-US" dirty="0" smtClean="0">
                  <a:latin typeface="10X10" panose="020D0604000000000000" pitchFamily="50" charset="-127"/>
                  <a:ea typeface="10X10" panose="020D0604000000000000" pitchFamily="50" charset="-127"/>
                </a:rPr>
                <a:t>처리하기로 했어</a:t>
              </a:r>
              <a:r>
                <a:rPr lang="en-US" altLang="ko-KR" dirty="0" smtClean="0">
                  <a:latin typeface="10X10" panose="020D0604000000000000" pitchFamily="50" charset="-127"/>
                  <a:ea typeface="10X10" panose="020D0604000000000000" pitchFamily="50" charset="-127"/>
                </a:rPr>
                <a:t>!</a:t>
              </a:r>
            </a:p>
          </p:txBody>
        </p:sp>
        <p:sp>
          <p:nvSpPr>
            <p:cNvPr id="19" name="TextBox 18"/>
            <p:cNvSpPr txBox="1"/>
            <p:nvPr/>
          </p:nvSpPr>
          <p:spPr>
            <a:xfrm>
              <a:off x="4927660" y="3756812"/>
              <a:ext cx="1877502" cy="461665"/>
            </a:xfrm>
            <a:prstGeom prst="rect">
              <a:avLst/>
            </a:prstGeom>
            <a:noFill/>
          </p:spPr>
          <p:txBody>
            <a:bodyPr wrap="none" rtlCol="0">
              <a:spAutoFit/>
            </a:bodyPr>
            <a:lstStyle/>
            <a:p>
              <a:pPr algn="ctr"/>
              <a:r>
                <a:rPr lang="en-US" altLang="ko-KR" sz="2400" dirty="0" smtClean="0">
                  <a:latin typeface="10X10" panose="020D0604000000000000" pitchFamily="50" charset="-127"/>
                  <a:ea typeface="10X10" panose="020D0604000000000000" pitchFamily="50" charset="-127"/>
                </a:rPr>
                <a:t>to </a:t>
              </a:r>
              <a:r>
                <a:rPr lang="en-US" altLang="ko-KR" sz="2400" dirty="0" smtClean="0">
                  <a:solidFill>
                    <a:srgbClr val="0076C8"/>
                  </a:solidFill>
                  <a:latin typeface="10X10" panose="020D0604000000000000" pitchFamily="50" charset="-127"/>
                  <a:ea typeface="10X10" panose="020D0604000000000000" pitchFamily="50" charset="-127"/>
                </a:rPr>
                <a:t>Database</a:t>
              </a:r>
            </a:p>
          </p:txBody>
        </p:sp>
        <p:cxnSp>
          <p:nvCxnSpPr>
            <p:cNvPr id="12" name="직선 연결선 11">
              <a:extLst>
                <a:ext uri="{FF2B5EF4-FFF2-40B4-BE49-F238E27FC236}">
                  <a16:creationId xmlns:a16="http://schemas.microsoft.com/office/drawing/2014/main" id="{1E378F6E-6208-47EF-835E-0B119B52D34B}"/>
                </a:ext>
              </a:extLst>
            </p:cNvPr>
            <p:cNvCxnSpPr>
              <a:cxnSpLocks/>
              <a:endCxn id="15" idx="0"/>
            </p:cNvCxnSpPr>
            <p:nvPr/>
          </p:nvCxnSpPr>
          <p:spPr>
            <a:xfrm flipV="1">
              <a:off x="4656779" y="4219050"/>
              <a:ext cx="2582221" cy="7145"/>
            </a:xfrm>
            <a:prstGeom prst="line">
              <a:avLst/>
            </a:prstGeom>
            <a:ln w="22225">
              <a:solidFill>
                <a:schemeClr val="tx1">
                  <a:lumMod val="50000"/>
                  <a:lumOff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62833" y="2445043"/>
              <a:ext cx="3767826" cy="791274"/>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Post </a:t>
              </a:r>
              <a:r>
                <a:rPr lang="ko-KR" altLang="en-US" sz="1400" dirty="0" smtClean="0">
                  <a:latin typeface="10X10" panose="020D0604000000000000" pitchFamily="50" charset="-127"/>
                  <a:ea typeface="10X10" panose="020D0604000000000000" pitchFamily="50" charset="-127"/>
                </a:rPr>
                <a:t>모델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id	title          </a:t>
              </a:r>
              <a:r>
                <a:rPr lang="en-US" altLang="ko-KR" sz="1400" dirty="0" err="1" smtClean="0">
                  <a:latin typeface="10X10" panose="020D0604000000000000" pitchFamily="50" charset="-127"/>
                  <a:ea typeface="10X10" panose="020D0604000000000000" pitchFamily="50" charset="-127"/>
                </a:rPr>
                <a:t>pub_date</a:t>
              </a:r>
              <a:r>
                <a:rPr lang="en-US" altLang="ko-KR" sz="1400" dirty="0" smtClean="0">
                  <a:latin typeface="10X10" panose="020D0604000000000000" pitchFamily="50" charset="-127"/>
                  <a:ea typeface="10X10" panose="020D0604000000000000" pitchFamily="50" charset="-127"/>
                </a:rPr>
                <a:t>	  body</a:t>
              </a:r>
              <a:endParaRPr lang="ko-KR" altLang="en-US" sz="1400" dirty="0">
                <a:latin typeface="10X10" panose="020D0604000000000000" pitchFamily="50" charset="-127"/>
                <a:ea typeface="10X10" panose="020D0604000000000000" pitchFamily="50" charset="-127"/>
              </a:endParaRPr>
            </a:p>
          </p:txBody>
        </p:sp>
        <p:cxnSp>
          <p:nvCxnSpPr>
            <p:cNvPr id="21" name="직선 연결선 20"/>
            <p:cNvCxnSpPr/>
            <p:nvPr/>
          </p:nvCxnSpPr>
          <p:spPr>
            <a:xfrm>
              <a:off x="8128742"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9244732"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10453790" y="2887367"/>
              <a:ext cx="0" cy="2964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7502191" y="3281490"/>
              <a:ext cx="3652133"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552804" y="6230643"/>
              <a:ext cx="3748936" cy="395637"/>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a:t>
              </a:r>
              <a:r>
                <a:rPr lang="ko-KR" altLang="en-US" dirty="0" err="1" smtClean="0">
                  <a:latin typeface="10X10" panose="020D0604000000000000" pitchFamily="50" charset="-127"/>
                  <a:ea typeface="10X10" panose="020D0604000000000000" pitchFamily="50" charset="-127"/>
                </a:rPr>
                <a:t>ㅇㅋㅇㅋ</a:t>
              </a:r>
              <a:r>
                <a:rPr lang="ko-KR" altLang="en-US" dirty="0" smtClean="0">
                  <a:latin typeface="10X10" panose="020D0604000000000000" pitchFamily="50" charset="-127"/>
                  <a:ea typeface="10X10" panose="020D0604000000000000" pitchFamily="50" charset="-127"/>
                </a:rPr>
                <a:t> 그렇게 자리 만들어 </a:t>
              </a:r>
              <a:r>
                <a:rPr lang="ko-KR" altLang="en-US" dirty="0" err="1" smtClean="0">
                  <a:latin typeface="10X10" panose="020D0604000000000000" pitchFamily="50" charset="-127"/>
                  <a:ea typeface="10X10" panose="020D0604000000000000" pitchFamily="50" charset="-127"/>
                </a:rPr>
                <a:t>둘게</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grpSp>
      <p:sp>
        <p:nvSpPr>
          <p:cNvPr id="33" name="TextBox 32"/>
          <p:cNvSpPr txBox="1"/>
          <p:nvPr/>
        </p:nvSpPr>
        <p:spPr>
          <a:xfrm>
            <a:off x="4970834" y="4012725"/>
            <a:ext cx="1963999" cy="646331"/>
          </a:xfrm>
          <a:prstGeom prst="rect">
            <a:avLst/>
          </a:prstGeom>
          <a:noFill/>
        </p:spPr>
        <p:txBody>
          <a:bodyPr wrap="none" rtlCol="0">
            <a:spAutoFit/>
          </a:bodyPr>
          <a:lstStyle/>
          <a:p>
            <a:pPr algn="ctr"/>
            <a:r>
              <a:rPr lang="en-US" altLang="ko-KR" dirty="0" smtClean="0">
                <a:solidFill>
                  <a:srgbClr val="FFDD74"/>
                </a:solidFill>
                <a:latin typeface="10X10" panose="020D0604000000000000" pitchFamily="50" charset="-127"/>
                <a:ea typeface="10X10" panose="020D0604000000000000" pitchFamily="50" charset="-127"/>
              </a:rPr>
              <a:t>“migrate”</a:t>
            </a:r>
          </a:p>
          <a:p>
            <a:pPr algn="ctr"/>
            <a:r>
              <a:rPr lang="ko-KR" altLang="en-US" dirty="0" smtClean="0">
                <a:solidFill>
                  <a:srgbClr val="FFDD74"/>
                </a:solidFill>
                <a:latin typeface="10X10" panose="020D0604000000000000" pitchFamily="50" charset="-127"/>
                <a:ea typeface="10X10" panose="020D0604000000000000" pitchFamily="50" charset="-127"/>
              </a:rPr>
              <a:t>이동하다</a:t>
            </a:r>
            <a:r>
              <a:rPr lang="en-US" altLang="ko-KR" dirty="0" smtClean="0">
                <a:solidFill>
                  <a:srgbClr val="FFDD74"/>
                </a:solidFill>
                <a:latin typeface="10X10" panose="020D0604000000000000" pitchFamily="50" charset="-127"/>
                <a:ea typeface="10X10" panose="020D0604000000000000" pitchFamily="50" charset="-127"/>
              </a:rPr>
              <a:t>, </a:t>
            </a:r>
            <a:r>
              <a:rPr lang="ko-KR" altLang="en-US" dirty="0" smtClean="0">
                <a:solidFill>
                  <a:srgbClr val="FFDD74"/>
                </a:solidFill>
                <a:latin typeface="10X10" panose="020D0604000000000000" pitchFamily="50" charset="-127"/>
                <a:ea typeface="10X10" panose="020D0604000000000000" pitchFamily="50" charset="-127"/>
              </a:rPr>
              <a:t>이주하다</a:t>
            </a:r>
            <a:endParaRPr lang="ko-KR" altLang="en-US" dirty="0">
              <a:solidFill>
                <a:srgbClr val="FFDD74"/>
              </a:solidFill>
              <a:latin typeface="10X10" panose="020D0604000000000000" pitchFamily="50" charset="-127"/>
              <a:ea typeface="10X10" panose="020D0604000000000000" pitchFamily="50" charset="-127"/>
            </a:endParaRPr>
          </a:p>
        </p:txBody>
      </p:sp>
      <p:sp>
        <p:nvSpPr>
          <p:cNvPr id="34" name="TextBox 33"/>
          <p:cNvSpPr txBox="1"/>
          <p:nvPr/>
        </p:nvSpPr>
        <p:spPr>
          <a:xfrm>
            <a:off x="4590368" y="647075"/>
            <a:ext cx="3890809"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잘 적어준 </a:t>
            </a:r>
            <a:r>
              <a:rPr lang="en-US" altLang="ko-KR" dirty="0" smtClean="0">
                <a:latin typeface="10X10" panose="020D0604000000000000" pitchFamily="50" charset="-127"/>
                <a:ea typeface="10X10" panose="020D0604000000000000" pitchFamily="50" charset="-127"/>
              </a:rPr>
              <a:t>Post </a:t>
            </a:r>
            <a:r>
              <a:rPr lang="ko-KR" altLang="en-US" dirty="0" smtClean="0">
                <a:latin typeface="10X10" panose="020D0604000000000000" pitchFamily="50" charset="-127"/>
                <a:ea typeface="10X10" panose="020D0604000000000000" pitchFamily="50" charset="-127"/>
              </a:rPr>
              <a:t>모델이</a:t>
            </a:r>
            <a:endParaRPr lang="en-US" altLang="ko-KR" dirty="0" smtClean="0">
              <a:latin typeface="10X10" panose="020D0604000000000000" pitchFamily="50" charset="-127"/>
              <a:ea typeface="10X10" panose="020D0604000000000000" pitchFamily="50" charset="-127"/>
            </a:endParaRPr>
          </a:p>
          <a:p>
            <a:r>
              <a:rPr lang="ko-KR" altLang="en-US" dirty="0" smtClean="0">
                <a:latin typeface="10X10" panose="020D0604000000000000" pitchFamily="50" charset="-127"/>
                <a:ea typeface="10X10" panose="020D0604000000000000" pitchFamily="50" charset="-127"/>
              </a:rPr>
              <a:t>진짜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에 반영되려면 거쳐야 하는 작업</a:t>
            </a:r>
            <a:endParaRPr lang="ko-KR" altLang="en-US"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82312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9980" y="1935383"/>
            <a:ext cx="7405361" cy="507831"/>
          </a:xfrm>
          <a:prstGeom prst="rect">
            <a:avLst/>
          </a:prstGeom>
          <a:noFill/>
        </p:spPr>
        <p:txBody>
          <a:bodyPr wrap="none" rtlCol="0">
            <a:spAutoFit/>
          </a:bodyPr>
          <a:lstStyle/>
          <a:p>
            <a:pPr>
              <a:lnSpc>
                <a:spcPct val="150000"/>
              </a:lnSpc>
            </a:pPr>
            <a:r>
              <a:rPr lang="en-US" altLang="ko-KR" dirty="0" smtClean="0">
                <a:latin typeface="10X10" panose="020D0604000000000000" pitchFamily="50" charset="-127"/>
                <a:ea typeface="10X10" panose="020D0604000000000000" pitchFamily="50" charset="-127"/>
              </a:rPr>
              <a:t>6) migrate</a:t>
            </a:r>
            <a:r>
              <a:rPr lang="ko-KR" altLang="en-US" dirty="0" smtClean="0">
                <a:latin typeface="10X10" panose="020D0604000000000000" pitchFamily="50" charset="-127"/>
                <a:ea typeface="10X10" panose="020D0604000000000000" pitchFamily="50" charset="-127"/>
              </a:rPr>
              <a:t>는 어떻게</a:t>
            </a:r>
            <a:r>
              <a:rPr lang="en-US" altLang="ko-KR" dirty="0" smtClean="0">
                <a:latin typeface="10X10" panose="020D0604000000000000" pitchFamily="50" charset="-127"/>
                <a:ea typeface="10X10" panose="020D0604000000000000" pitchFamily="50" charset="-127"/>
              </a:rPr>
              <a:t>? Bash </a:t>
            </a:r>
            <a:r>
              <a:rPr lang="ko-KR" altLang="en-US" dirty="0" smtClean="0">
                <a:latin typeface="10X10" panose="020D0604000000000000" pitchFamily="50" charset="-127"/>
                <a:ea typeface="10X10" panose="020D0604000000000000" pitchFamily="50" charset="-127"/>
              </a:rPr>
              <a:t>창에 아래와 같은 명령어 순서대로 입력해 줍니다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758786"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migrate</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17992" t="58423" r="53300" b="38685"/>
          <a:stretch/>
        </p:blipFill>
        <p:spPr>
          <a:xfrm>
            <a:off x="637309" y="2818905"/>
            <a:ext cx="4755531" cy="269435"/>
          </a:xfrm>
          <a:prstGeom prst="rect">
            <a:avLst/>
          </a:prstGeom>
        </p:spPr>
      </p:pic>
      <p:pic>
        <p:nvPicPr>
          <p:cNvPr id="11" name="그림 10"/>
          <p:cNvPicPr>
            <a:picLocks noChangeAspect="1"/>
          </p:cNvPicPr>
          <p:nvPr/>
        </p:nvPicPr>
        <p:blipFill rotWithShape="1">
          <a:blip r:embed="rId3"/>
          <a:srcRect l="17992" t="58560" r="53300" b="33104"/>
          <a:stretch/>
        </p:blipFill>
        <p:spPr>
          <a:xfrm>
            <a:off x="6294409" y="2776959"/>
            <a:ext cx="5083845" cy="830222"/>
          </a:xfrm>
          <a:prstGeom prst="rect">
            <a:avLst/>
          </a:prstGeom>
        </p:spPr>
      </p:pic>
      <p:pic>
        <p:nvPicPr>
          <p:cNvPr id="12" name="그림 11"/>
          <p:cNvPicPr>
            <a:picLocks noChangeAspect="1"/>
          </p:cNvPicPr>
          <p:nvPr/>
        </p:nvPicPr>
        <p:blipFill rotWithShape="1">
          <a:blip r:embed="rId3"/>
          <a:srcRect l="17992" t="66472" r="53300" b="31070"/>
          <a:stretch/>
        </p:blipFill>
        <p:spPr>
          <a:xfrm>
            <a:off x="637310" y="4475392"/>
            <a:ext cx="4755531" cy="229021"/>
          </a:xfrm>
          <a:prstGeom prst="rect">
            <a:avLst/>
          </a:prstGeom>
        </p:spPr>
      </p:pic>
      <p:pic>
        <p:nvPicPr>
          <p:cNvPr id="13" name="그림 12"/>
          <p:cNvPicPr>
            <a:picLocks noChangeAspect="1"/>
          </p:cNvPicPr>
          <p:nvPr/>
        </p:nvPicPr>
        <p:blipFill rotWithShape="1">
          <a:blip r:embed="rId3"/>
          <a:srcRect l="17993" t="66061" r="50856" b="21259"/>
          <a:stretch/>
        </p:blipFill>
        <p:spPr>
          <a:xfrm>
            <a:off x="6294405" y="4432771"/>
            <a:ext cx="5083849" cy="1163792"/>
          </a:xfrm>
          <a:prstGeom prst="rect">
            <a:avLst/>
          </a:prstGeom>
        </p:spPr>
      </p:pic>
      <p:sp>
        <p:nvSpPr>
          <p:cNvPr id="14" name="L 도형 13">
            <a:extLst>
              <a:ext uri="{FF2B5EF4-FFF2-40B4-BE49-F238E27FC236}">
                <a16:creationId xmlns:a16="http://schemas.microsoft.com/office/drawing/2014/main" id="{7D7A6D29-5F53-4F2C-89D6-BAA3AF95BBC6}"/>
              </a:ext>
            </a:extLst>
          </p:cNvPr>
          <p:cNvSpPr/>
          <p:nvPr/>
        </p:nvSpPr>
        <p:spPr>
          <a:xfrm rot="13500000">
            <a:off x="5732514" y="2864928"/>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L 도형 15">
            <a:extLst>
              <a:ext uri="{FF2B5EF4-FFF2-40B4-BE49-F238E27FC236}">
                <a16:creationId xmlns:a16="http://schemas.microsoft.com/office/drawing/2014/main" id="{7D7A6D29-5F53-4F2C-89D6-BAA3AF95BBC6}"/>
              </a:ext>
            </a:extLst>
          </p:cNvPr>
          <p:cNvSpPr/>
          <p:nvPr/>
        </p:nvSpPr>
        <p:spPr>
          <a:xfrm rot="13500000">
            <a:off x="5732514" y="4478793"/>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TextBox 16"/>
          <p:cNvSpPr txBox="1"/>
          <p:nvPr/>
        </p:nvSpPr>
        <p:spPr>
          <a:xfrm>
            <a:off x="586734" y="3235313"/>
            <a:ext cx="4852226" cy="584775"/>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지금 작성한 것까지 </a:t>
            </a:r>
            <a:r>
              <a:rPr lang="en-US" altLang="ko-KR" sz="1600" dirty="0" smtClean="0">
                <a:latin typeface="10X10" panose="020D0604000000000000" pitchFamily="50" charset="-127"/>
                <a:ea typeface="10X10" panose="020D0604000000000000" pitchFamily="50" charset="-127"/>
              </a:rPr>
              <a:t>migrate</a:t>
            </a:r>
            <a:r>
              <a:rPr lang="ko-KR" altLang="en-US" sz="1600" dirty="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할거야</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하고 </a:t>
            </a:r>
            <a:r>
              <a:rPr lang="ko-KR" altLang="en-US" sz="1600" dirty="0" smtClean="0">
                <a:solidFill>
                  <a:srgbClr val="0076C8"/>
                </a:solidFill>
                <a:latin typeface="10X10" panose="020D0604000000000000" pitchFamily="50" charset="-127"/>
                <a:ea typeface="10X10" panose="020D0604000000000000" pitchFamily="50" charset="-127"/>
              </a:rPr>
              <a:t>기록 남겨놓기</a:t>
            </a:r>
            <a:endParaRPr lang="en-US" altLang="ko-KR" sz="1600" dirty="0" smtClean="0">
              <a:solidFill>
                <a:srgbClr val="0076C8"/>
              </a:solidFill>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이것은 이정표가 되어 나중에 </a:t>
            </a:r>
            <a:r>
              <a:rPr lang="ko-KR" altLang="en-US" sz="1600" dirty="0" err="1" smtClean="0">
                <a:latin typeface="10X10" panose="020D0604000000000000" pitchFamily="50" charset="-127"/>
                <a:ea typeface="10X10" panose="020D0604000000000000" pitchFamily="50" charset="-127"/>
              </a:rPr>
              <a:t>트래킹</a:t>
            </a:r>
            <a:r>
              <a:rPr lang="ko-KR" altLang="en-US" sz="1600" dirty="0" smtClean="0">
                <a:latin typeface="10X10" panose="020D0604000000000000" pitchFamily="50" charset="-127"/>
                <a:ea typeface="10X10" panose="020D0604000000000000" pitchFamily="50" charset="-127"/>
              </a:rPr>
              <a:t> 가능</a:t>
            </a:r>
            <a:r>
              <a:rPr lang="en-US" altLang="ko-KR" sz="1600" dirty="0">
                <a:latin typeface="10X10" panose="020D0604000000000000" pitchFamily="50" charset="-127"/>
                <a:ea typeface="10X10" panose="020D0604000000000000" pitchFamily="50" charset="-127"/>
              </a:rPr>
              <a:t>)</a:t>
            </a:r>
            <a:endParaRPr lang="en-US" altLang="ko-KR" sz="1600" dirty="0" smtClean="0">
              <a:latin typeface="10X10" panose="020D0604000000000000" pitchFamily="50" charset="-127"/>
              <a:ea typeface="10X10" panose="020D0604000000000000" pitchFamily="50" charset="-127"/>
            </a:endParaRPr>
          </a:p>
        </p:txBody>
      </p:sp>
      <p:sp>
        <p:nvSpPr>
          <p:cNvPr id="18" name="TextBox 17"/>
          <p:cNvSpPr txBox="1"/>
          <p:nvPr/>
        </p:nvSpPr>
        <p:spPr>
          <a:xfrm>
            <a:off x="1187673" y="4845390"/>
            <a:ext cx="3650358" cy="338554"/>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지금 작성한 것까지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a:t>
            </a:r>
            <a:r>
              <a:rPr lang="ko-KR" altLang="en-US" sz="1600" dirty="0" smtClean="0">
                <a:solidFill>
                  <a:srgbClr val="0076C8"/>
                </a:solidFill>
                <a:latin typeface="10X10" panose="020D0604000000000000" pitchFamily="50" charset="-127"/>
                <a:ea typeface="10X10" panose="020D0604000000000000" pitchFamily="50" charset="-127"/>
              </a:rPr>
              <a:t>진짜 반영시키기</a:t>
            </a:r>
            <a:endParaRPr lang="en-US" altLang="ko-KR" sz="1600" dirty="0" smtClean="0">
              <a:solidFill>
                <a:srgbClr val="0076C8"/>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6916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8963" y="3054757"/>
            <a:ext cx="5054077" cy="1800493"/>
          </a:xfrm>
          <a:prstGeom prst="rect">
            <a:avLst/>
          </a:prstGeom>
          <a:noFill/>
        </p:spPr>
        <p:txBody>
          <a:bodyPr wrap="none" rtlCol="0">
            <a:spAutoFit/>
          </a:bodyPr>
          <a:lstStyle/>
          <a:p>
            <a:pPr algn="ctr">
              <a:lnSpc>
                <a:spcPct val="150000"/>
              </a:lnSpc>
            </a:pPr>
            <a:r>
              <a:rPr lang="ko-KR" altLang="en-US" sz="2000" b="1" dirty="0" smtClean="0">
                <a:latin typeface="10X10" panose="020D0604000000000000" pitchFamily="50" charset="-127"/>
                <a:ea typeface="10X10" panose="020D0604000000000000" pitchFamily="50" charset="-127"/>
              </a:rPr>
              <a:t>진짜 모델이 잘 만들어 졌을까</a:t>
            </a:r>
            <a:r>
              <a:rPr lang="en-US" altLang="ko-KR" sz="2000" b="1" dirty="0" smtClean="0">
                <a:latin typeface="10X10" panose="020D0604000000000000" pitchFamily="50" charset="-127"/>
                <a:ea typeface="10X10" panose="020D0604000000000000" pitchFamily="50" charset="-127"/>
              </a:rPr>
              <a:t>?</a:t>
            </a:r>
          </a:p>
          <a:p>
            <a:pPr algn="ctr">
              <a:lnSpc>
                <a:spcPct val="150000"/>
              </a:lnSpc>
            </a:pP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solidFill>
                  <a:srgbClr val="0076C8"/>
                </a:solidFill>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페이지를</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아까 만든 </a:t>
            </a:r>
            <a:r>
              <a:rPr lang="en-US" altLang="ko-KR" dirty="0" smtClean="0">
                <a:latin typeface="10X10" panose="020D0604000000000000" pitchFamily="50" charset="-127"/>
                <a:ea typeface="10X10" panose="020D0604000000000000" pitchFamily="50" charset="-127"/>
              </a:rPr>
              <a:t>admin</a:t>
            </a:r>
            <a:r>
              <a:rPr lang="ko-KR" altLang="en-US" dirty="0" smtClean="0">
                <a:latin typeface="10X10" panose="020D0604000000000000" pitchFamily="50" charset="-127"/>
                <a:ea typeface="10X10" panose="020D0604000000000000" pitchFamily="50" charset="-127"/>
              </a:rPr>
              <a:t> 아이디</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비밀번호로 들어가 봅시다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4015747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488" t="12155" r="595" b="6068"/>
          <a:stretch/>
        </p:blipFill>
        <p:spPr>
          <a:xfrm>
            <a:off x="1563997" y="1935383"/>
            <a:ext cx="9099176" cy="4231341"/>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3254084" y="4279653"/>
            <a:ext cx="5719001" cy="1200329"/>
          </a:xfrm>
          <a:prstGeom prst="rect">
            <a:avLst/>
          </a:prstGeom>
          <a:noFill/>
        </p:spPr>
        <p:txBody>
          <a:bodyPr wrap="none" rtlCol="0">
            <a:spAutoFit/>
          </a:bodyPr>
          <a:lstStyle/>
          <a:p>
            <a:pPr algn="ct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아까랑</a:t>
            </a:r>
            <a:r>
              <a:rPr lang="ko-KR" altLang="en-US"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똑같은데요</a:t>
            </a:r>
            <a:r>
              <a:rPr lang="ko-KR" altLang="en-US" dirty="0" smtClean="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a:t>
            </a:r>
          </a:p>
          <a:p>
            <a:pPr algn="ctr"/>
            <a:r>
              <a:rPr lang="en-US" altLang="ko-KR" dirty="0" smtClean="0">
                <a:latin typeface="10X10" panose="020D0604000000000000" pitchFamily="50" charset="-127"/>
                <a:ea typeface="10X10" panose="020D0604000000000000" pitchFamily="50" charset="-127"/>
              </a:rPr>
              <a:t>migrate</a:t>
            </a:r>
            <a:r>
              <a:rPr lang="ko-KR" altLang="en-US" dirty="0" smtClean="0">
                <a:latin typeface="10X10" panose="020D0604000000000000" pitchFamily="50" charset="-127"/>
                <a:ea typeface="10X10" panose="020D0604000000000000" pitchFamily="50" charset="-127"/>
              </a:rPr>
              <a:t>까지 잘 했는데 제가 만든 </a:t>
            </a:r>
            <a:r>
              <a:rPr lang="en-US" altLang="ko-KR" dirty="0" smtClean="0">
                <a:latin typeface="10X10" panose="020D0604000000000000" pitchFamily="50" charset="-127"/>
                <a:ea typeface="10X10" panose="020D0604000000000000" pitchFamily="50" charset="-127"/>
              </a:rPr>
              <a:t>Post </a:t>
            </a:r>
            <a:r>
              <a:rPr lang="ko-KR" altLang="en-US" dirty="0" smtClean="0">
                <a:latin typeface="10X10" panose="020D0604000000000000" pitchFamily="50" charset="-127"/>
                <a:ea typeface="10X10" panose="020D0604000000000000" pitchFamily="50" charset="-127"/>
              </a:rPr>
              <a:t>모델은 없어요 </a:t>
            </a:r>
            <a:r>
              <a:rPr lang="ko-KR" altLang="en-US" dirty="0" err="1" smtClean="0">
                <a:latin typeface="10X10" panose="020D0604000000000000" pitchFamily="50" charset="-127"/>
                <a:ea typeface="10X10" panose="020D0604000000000000" pitchFamily="50" charset="-127"/>
              </a:rPr>
              <a:t>ㅠㅠ</a:t>
            </a:r>
            <a:endParaRPr lang="en-US" altLang="ko-KR" dirty="0" smtClean="0">
              <a:latin typeface="10X10" panose="020D0604000000000000" pitchFamily="50" charset="-127"/>
              <a:ea typeface="10X10" panose="020D0604000000000000" pitchFamily="50" charset="-127"/>
            </a:endParaRPr>
          </a:p>
          <a:p>
            <a:pPr algn="ctr"/>
            <a:endParaRPr lang="en-US" altLang="ko-KR" dirty="0">
              <a:latin typeface="10X10" panose="020D0604000000000000" pitchFamily="50" charset="-127"/>
              <a:ea typeface="10X10" panose="020D0604000000000000" pitchFamily="50" charset="-127"/>
            </a:endParaRPr>
          </a:p>
          <a:p>
            <a:pPr algn="ct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라는 </a:t>
            </a:r>
            <a:r>
              <a:rPr lang="ko-KR" altLang="en-US" dirty="0" smtClean="0">
                <a:solidFill>
                  <a:srgbClr val="0076C8"/>
                </a:solidFill>
                <a:latin typeface="10X10" panose="020D0604000000000000" pitchFamily="50" charset="-127"/>
                <a:ea typeface="10X10" panose="020D0604000000000000" pitchFamily="50" charset="-127"/>
              </a:rPr>
              <a:t>의문이 생긴다면</a:t>
            </a:r>
            <a:r>
              <a:rPr lang="ko-KR" altLang="en-US" dirty="0" smtClean="0">
                <a:latin typeface="10X10" panose="020D0604000000000000" pitchFamily="50" charset="-127"/>
                <a:ea typeface="10X10" panose="020D0604000000000000" pitchFamily="50" charset="-127"/>
              </a:rPr>
              <a:t> 잘 따라왔습니다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536606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04493"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 name="TextBox 1"/>
          <p:cNvSpPr txBox="1"/>
          <p:nvPr/>
        </p:nvSpPr>
        <p:spPr>
          <a:xfrm>
            <a:off x="448194" y="1700055"/>
            <a:ext cx="842333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7) admin.py</a:t>
            </a:r>
            <a:r>
              <a:rPr lang="ko-KR" altLang="en-US" dirty="0" smtClean="0">
                <a:latin typeface="10X10" panose="020D0604000000000000" pitchFamily="50" charset="-127"/>
                <a:ea typeface="10X10" panose="020D0604000000000000" pitchFamily="50" charset="-127"/>
              </a:rPr>
              <a:t>에 </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관리자는 </a:t>
            </a:r>
            <a:r>
              <a:rPr lang="en-US" altLang="ko-KR" dirty="0" smtClean="0">
                <a:latin typeface="10X10" panose="020D0604000000000000" pitchFamily="50" charset="-127"/>
                <a:ea typeface="10X10" panose="020D0604000000000000" pitchFamily="50" charset="-127"/>
              </a:rPr>
              <a:t>Post</a:t>
            </a:r>
            <a:r>
              <a:rPr lang="ko-KR" altLang="en-US" dirty="0" smtClean="0">
                <a:latin typeface="10X10" panose="020D0604000000000000" pitchFamily="50" charset="-127"/>
                <a:ea typeface="10X10" panose="020D0604000000000000" pitchFamily="50" charset="-127"/>
              </a:rPr>
              <a:t>라는 모델을 관리할 수 있어</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라고 아래와 같이 적어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18071" t="22137" r="64340" b="66266"/>
          <a:stretch/>
        </p:blipFill>
        <p:spPr>
          <a:xfrm>
            <a:off x="591670" y="2183923"/>
            <a:ext cx="3964327" cy="1470212"/>
          </a:xfrm>
          <a:prstGeom prst="rect">
            <a:avLst/>
          </a:prstGeom>
        </p:spPr>
      </p:pic>
      <p:pic>
        <p:nvPicPr>
          <p:cNvPr id="4" name="그림 3"/>
          <p:cNvPicPr>
            <a:picLocks noChangeAspect="1"/>
          </p:cNvPicPr>
          <p:nvPr/>
        </p:nvPicPr>
        <p:blipFill rotWithShape="1">
          <a:blip r:embed="rId4"/>
          <a:srcRect l="195" t="12224" r="911" b="6149"/>
          <a:stretch/>
        </p:blipFill>
        <p:spPr>
          <a:xfrm>
            <a:off x="6286501" y="4352770"/>
            <a:ext cx="4858176" cy="2255583"/>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448194" y="3817793"/>
            <a:ext cx="6110455"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8) </a:t>
            </a:r>
            <a:r>
              <a:rPr lang="ko-KR" altLang="en-US" dirty="0" smtClean="0">
                <a:latin typeface="10X10" panose="020D0604000000000000" pitchFamily="50" charset="-127"/>
                <a:ea typeface="10X10" panose="020D0604000000000000" pitchFamily="50" charset="-127"/>
              </a:rPr>
              <a:t>그리고 </a:t>
            </a:r>
            <a:r>
              <a:rPr lang="ko-KR" altLang="en-US" dirty="0" smtClean="0">
                <a:solidFill>
                  <a:srgbClr val="FF0000"/>
                </a:solidFill>
                <a:latin typeface="10X10" panose="020D0604000000000000" pitchFamily="50" charset="-127"/>
                <a:ea typeface="10X10" panose="020D0604000000000000" pitchFamily="50" charset="-127"/>
              </a:rPr>
              <a:t>서버를 껐다가 </a:t>
            </a:r>
            <a:r>
              <a:rPr lang="ko-KR" altLang="en-US" dirty="0">
                <a:solidFill>
                  <a:srgbClr val="FF0000"/>
                </a:solidFill>
                <a:latin typeface="10X10" panose="020D0604000000000000" pitchFamily="50" charset="-127"/>
                <a:ea typeface="10X10" panose="020D0604000000000000" pitchFamily="50" charset="-127"/>
              </a:rPr>
              <a:t>켠</a:t>
            </a:r>
            <a:r>
              <a:rPr lang="ko-KR" altLang="en-US" dirty="0" smtClean="0">
                <a:solidFill>
                  <a:srgbClr val="FF0000"/>
                </a:solidFill>
                <a:latin typeface="10X10" panose="020D0604000000000000" pitchFamily="50" charset="-127"/>
                <a:ea typeface="10X10" panose="020D0604000000000000" pitchFamily="50" charset="-127"/>
              </a:rPr>
              <a:t> 다음</a:t>
            </a:r>
            <a:r>
              <a:rPr lang="en-US" altLang="ko-KR" dirty="0" smtClean="0">
                <a:latin typeface="10X10" panose="020D0604000000000000" pitchFamily="50" charset="-127"/>
                <a:ea typeface="10X10" panose="020D0604000000000000" pitchFamily="50" charset="-127"/>
              </a:rPr>
              <a:t>, admin </a:t>
            </a:r>
            <a:r>
              <a:rPr lang="ko-KR" altLang="en-US" dirty="0" smtClean="0">
                <a:latin typeface="10X10" panose="020D0604000000000000" pitchFamily="50" charset="-127"/>
                <a:ea typeface="10X10" panose="020D0604000000000000" pitchFamily="50" charset="-127"/>
              </a:rPr>
              <a:t>페이지 </a:t>
            </a:r>
            <a:r>
              <a:rPr lang="ko-KR" altLang="en-US" dirty="0" err="1" smtClean="0">
                <a:solidFill>
                  <a:srgbClr val="FF0000"/>
                </a:solidFill>
                <a:latin typeface="10X10" panose="020D0604000000000000" pitchFamily="50" charset="-127"/>
                <a:ea typeface="10X10" panose="020D0604000000000000" pitchFamily="50" charset="-127"/>
              </a:rPr>
              <a:t>새로고침</a:t>
            </a:r>
            <a:r>
              <a:rPr lang="en-US" altLang="ko-KR" dirty="0" smtClean="0">
                <a:latin typeface="10X10" panose="020D0604000000000000" pitchFamily="50" charset="-127"/>
                <a:ea typeface="10X10" panose="020D0604000000000000" pitchFamily="50" charset="-127"/>
              </a:rPr>
              <a:t>(F5) !</a:t>
            </a:r>
            <a:endParaRPr lang="ko-KR" altLang="en-US" dirty="0">
              <a:latin typeface="10X10" panose="020D0604000000000000" pitchFamily="50" charset="-127"/>
              <a:ea typeface="10X10" panose="020D0604000000000000" pitchFamily="50" charset="-127"/>
            </a:endParaRPr>
          </a:p>
        </p:txBody>
      </p:sp>
      <p:pic>
        <p:nvPicPr>
          <p:cNvPr id="12" name="그림 11"/>
          <p:cNvPicPr>
            <a:picLocks noChangeAspect="1"/>
          </p:cNvPicPr>
          <p:nvPr/>
        </p:nvPicPr>
        <p:blipFill rotWithShape="1">
          <a:blip r:embed="rId5"/>
          <a:srcRect l="488" t="12155" r="595" b="6068"/>
          <a:stretch/>
        </p:blipFill>
        <p:spPr>
          <a:xfrm>
            <a:off x="591670" y="4350783"/>
            <a:ext cx="4854733" cy="2257570"/>
          </a:xfrm>
          <a:prstGeom prst="rect">
            <a:avLst/>
          </a:prstGeom>
          <a:effectLst>
            <a:outerShdw blurRad="50800" dist="38100" dir="5400000" algn="t" rotWithShape="0">
              <a:prstClr val="black">
                <a:alpha val="40000"/>
              </a:prstClr>
            </a:outerShdw>
          </a:effectLst>
        </p:spPr>
      </p:pic>
      <p:sp>
        <p:nvSpPr>
          <p:cNvPr id="13" name="L 도형 12">
            <a:extLst>
              <a:ext uri="{FF2B5EF4-FFF2-40B4-BE49-F238E27FC236}">
                <a16:creationId xmlns:a16="http://schemas.microsoft.com/office/drawing/2014/main" id="{7D7A6D29-5F53-4F2C-89D6-BAA3AF95BBC6}"/>
              </a:ext>
            </a:extLst>
          </p:cNvPr>
          <p:cNvSpPr/>
          <p:nvPr/>
        </p:nvSpPr>
        <p:spPr>
          <a:xfrm rot="13500000">
            <a:off x="5714253" y="5368459"/>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7716997" y="5398636"/>
            <a:ext cx="1393395" cy="369332"/>
          </a:xfrm>
          <a:prstGeom prst="rect">
            <a:avLst/>
          </a:prstGeom>
          <a:noFill/>
        </p:spPr>
        <p:txBody>
          <a:bodyPr wrap="none" rtlCol="0">
            <a:spAutoFit/>
          </a:bodyPr>
          <a:lstStyle/>
          <a:p>
            <a:r>
              <a:rPr lang="ko-KR" altLang="en-US" dirty="0" smtClean="0">
                <a:latin typeface="더페이스샵 잉크립퀴드체" panose="03050503000000000000" pitchFamily="66" charset="-127"/>
                <a:ea typeface="더페이스샵 잉크립퀴드체" panose="03050503000000000000" pitchFamily="66" charset="-127"/>
              </a:rPr>
              <a:t>짜잔</a:t>
            </a:r>
            <a:r>
              <a:rPr lang="en-US" altLang="ko-KR" dirty="0" smtClean="0">
                <a:latin typeface="더페이스샵 잉크립퀴드체" panose="03050503000000000000" pitchFamily="66" charset="-127"/>
                <a:ea typeface="더페이스샵 잉크립퀴드체" panose="03050503000000000000" pitchFamily="66" charset="-127"/>
              </a:rPr>
              <a:t>! Post </a:t>
            </a:r>
            <a:r>
              <a:rPr lang="ko-KR" altLang="en-US" dirty="0" smtClean="0">
                <a:latin typeface="더페이스샵 잉크립퀴드체" panose="03050503000000000000" pitchFamily="66" charset="-127"/>
                <a:ea typeface="더페이스샵 잉크립퀴드체" panose="03050503000000000000" pitchFamily="66" charset="-127"/>
              </a:rPr>
              <a:t>등장</a:t>
            </a:r>
            <a:r>
              <a:rPr lang="en-US" altLang="ko-KR" dirty="0" smtClean="0">
                <a:latin typeface="더페이스샵 잉크립퀴드체" panose="03050503000000000000" pitchFamily="66" charset="-127"/>
                <a:ea typeface="더페이스샵 잉크립퀴드체" panose="03050503000000000000" pitchFamily="66" charset="-127"/>
              </a:rPr>
              <a:t>!</a:t>
            </a:r>
            <a:endParaRPr lang="ko-KR" altLang="en-US" dirty="0">
              <a:latin typeface="더페이스샵 잉크립퀴드체" panose="03050503000000000000" pitchFamily="66" charset="-127"/>
              <a:ea typeface="더페이스샵 잉크립퀴드체" panose="03050503000000000000" pitchFamily="66" charset="-127"/>
            </a:endParaRPr>
          </a:p>
        </p:txBody>
      </p:sp>
    </p:spTree>
    <p:extLst>
      <p:ext uri="{BB962C8B-B14F-4D97-AF65-F5344CB8AC3E}">
        <p14:creationId xmlns:p14="http://schemas.microsoft.com/office/powerpoint/2010/main" val="1859029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54816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8" name="그룹 17"/>
          <p:cNvGrpSpPr/>
          <p:nvPr/>
        </p:nvGrpSpPr>
        <p:grpSpPr>
          <a:xfrm>
            <a:off x="354623" y="2067267"/>
            <a:ext cx="6547339" cy="3064585"/>
            <a:chOff x="275492" y="1610067"/>
            <a:chExt cx="6547339" cy="3064585"/>
          </a:xfrm>
        </p:grpSpPr>
        <p:pic>
          <p:nvPicPr>
            <p:cNvPr id="6" name="그림 5"/>
            <p:cNvPicPr>
              <a:picLocks noChangeAspect="1"/>
            </p:cNvPicPr>
            <p:nvPr/>
          </p:nvPicPr>
          <p:blipFill rotWithShape="1">
            <a:blip r:embed="rId3"/>
            <a:srcRect l="176" t="12125" r="294" b="5055"/>
            <a:stretch/>
          </p:blipFill>
          <p:spPr>
            <a:xfrm>
              <a:off x="275492" y="1610067"/>
              <a:ext cx="6547339" cy="3064585"/>
            </a:xfrm>
            <a:prstGeom prst="rect">
              <a:avLst/>
            </a:prstGeom>
            <a:effectLst>
              <a:outerShdw blurRad="50800" dist="38100" dir="5400000" algn="t" rotWithShape="0">
                <a:prstClr val="black">
                  <a:alpha val="40000"/>
                </a:prstClr>
              </a:outerShdw>
            </a:effectLst>
          </p:spPr>
        </p:pic>
        <p:sp>
          <p:nvSpPr>
            <p:cNvPr id="10" name="TextBox 9"/>
            <p:cNvSpPr txBox="1"/>
            <p:nvPr/>
          </p:nvSpPr>
          <p:spPr>
            <a:xfrm>
              <a:off x="2740285" y="2819193"/>
              <a:ext cx="1617751" cy="646331"/>
            </a:xfrm>
            <a:prstGeom prst="rect">
              <a:avLst/>
            </a:prstGeom>
            <a:noFill/>
          </p:spPr>
          <p:txBody>
            <a:bodyPr wrap="none" rtlCol="0">
              <a:spAutoFit/>
            </a:bodyPr>
            <a:lstStyle/>
            <a:p>
              <a:r>
                <a:rPr lang="ko-KR" altLang="en-US" dirty="0" smtClean="0">
                  <a:latin typeface="10X10" panose="020D0604000000000000" pitchFamily="50" charset="-127"/>
                  <a:ea typeface="10X10" panose="020D0604000000000000" pitchFamily="50" charset="-127"/>
                </a:rPr>
                <a:t>현재 글 없음</a:t>
              </a:r>
              <a:r>
                <a:rPr lang="en-US" altLang="ko-KR" dirty="0" smtClean="0">
                  <a:latin typeface="10X10" panose="020D0604000000000000" pitchFamily="50" charset="-127"/>
                  <a:ea typeface="10X10" panose="020D0604000000000000" pitchFamily="50" charset="-127"/>
                </a:rPr>
                <a:t>!</a:t>
              </a:r>
            </a:p>
            <a:p>
              <a:r>
                <a:rPr lang="ko-KR" altLang="en-US" dirty="0" smtClean="0">
                  <a:latin typeface="10X10" panose="020D0604000000000000" pitchFamily="50" charset="-127"/>
                  <a:ea typeface="10X10" panose="020D0604000000000000" pitchFamily="50" charset="-127"/>
                </a:rPr>
                <a:t>글을 써봅시다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cxnSp>
          <p:nvCxnSpPr>
            <p:cNvPr id="16" name="직선 화살표 연결선 15"/>
            <p:cNvCxnSpPr>
              <a:stCxn id="10" idx="3"/>
            </p:cNvCxnSpPr>
            <p:nvPr/>
          </p:nvCxnSpPr>
          <p:spPr>
            <a:xfrm flipV="1">
              <a:off x="4358036" y="2189285"/>
              <a:ext cx="1796579" cy="953074"/>
            </a:xfrm>
            <a:prstGeom prst="straightConnector1">
              <a:avLst/>
            </a:prstGeom>
            <a:ln>
              <a:solidFill>
                <a:srgbClr val="0076C8"/>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46308" y="1670871"/>
            <a:ext cx="256352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9) Post</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모델에 들어오면</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23" name="그림 22"/>
          <p:cNvPicPr>
            <a:picLocks noChangeAspect="1"/>
          </p:cNvPicPr>
          <p:nvPr/>
        </p:nvPicPr>
        <p:blipFill rotWithShape="1">
          <a:blip r:embed="rId4"/>
          <a:srcRect l="-69" t="12396" r="363" b="5163"/>
          <a:stretch/>
        </p:blipFill>
        <p:spPr>
          <a:xfrm>
            <a:off x="5187433" y="3609290"/>
            <a:ext cx="6547339" cy="3045124"/>
          </a:xfrm>
          <a:prstGeom prst="rect">
            <a:avLst/>
          </a:prstGeom>
          <a:effectLst>
            <a:outerShdw blurRad="50800" dist="38100" dir="5400000" algn="t" rotWithShape="0">
              <a:prstClr val="black">
                <a:alpha val="40000"/>
              </a:prstClr>
            </a:outerShdw>
          </a:effectLst>
        </p:spPr>
      </p:pic>
      <p:sp>
        <p:nvSpPr>
          <p:cNvPr id="20" name="TextBox 19"/>
          <p:cNvSpPr txBox="1"/>
          <p:nvPr/>
        </p:nvSpPr>
        <p:spPr>
          <a:xfrm>
            <a:off x="8866679" y="4267890"/>
            <a:ext cx="2868093" cy="1323439"/>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우리가 </a:t>
            </a:r>
            <a:r>
              <a:rPr lang="en-US" altLang="ko-KR" sz="1600" dirty="0" smtClean="0">
                <a:latin typeface="10X10" panose="020D0604000000000000" pitchFamily="50" charset="-127"/>
                <a:ea typeface="10X10" panose="020D0604000000000000" pitchFamily="50" charset="-127"/>
              </a:rPr>
              <a:t>model.py</a:t>
            </a:r>
            <a:r>
              <a:rPr lang="ko-KR" altLang="en-US" sz="1600" dirty="0" smtClean="0">
                <a:latin typeface="10X10" panose="020D0604000000000000" pitchFamily="50" charset="-127"/>
                <a:ea typeface="10X10" panose="020D0604000000000000" pitchFamily="50" charset="-127"/>
              </a:rPr>
              <a:t>에 만든</a:t>
            </a: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solidFill>
                  <a:srgbClr val="0076C8"/>
                </a:solidFill>
                <a:latin typeface="10X10" panose="020D0604000000000000" pitchFamily="50" charset="-127"/>
                <a:ea typeface="10X10" panose="020D0604000000000000" pitchFamily="50" charset="-127"/>
              </a:rPr>
              <a:t>제목</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err="1" smtClean="0">
                <a:solidFill>
                  <a:srgbClr val="0076C8"/>
                </a:solidFill>
                <a:latin typeface="10X10" panose="020D0604000000000000" pitchFamily="50" charset="-127"/>
                <a:ea typeface="10X10" panose="020D0604000000000000" pitchFamily="50" charset="-127"/>
              </a:rPr>
              <a:t>발행일시</a:t>
            </a:r>
            <a:r>
              <a:rPr lang="en-US" altLang="ko-KR" sz="1600" dirty="0" smtClean="0">
                <a:solidFill>
                  <a:srgbClr val="0076C8"/>
                </a:solidFill>
                <a:latin typeface="10X10" panose="020D0604000000000000" pitchFamily="50" charset="-127"/>
                <a:ea typeface="10X10" panose="020D0604000000000000" pitchFamily="50" charset="-127"/>
              </a:rPr>
              <a:t>,</a:t>
            </a:r>
          </a:p>
          <a:p>
            <a:pPr algn="ctr"/>
            <a:r>
              <a:rPr lang="ko-KR" altLang="en-US" sz="1600" dirty="0" smtClean="0">
                <a:solidFill>
                  <a:srgbClr val="0076C8"/>
                </a:solidFill>
                <a:latin typeface="10X10" panose="020D0604000000000000" pitchFamily="50" charset="-127"/>
                <a:ea typeface="10X10" panose="020D0604000000000000" pitchFamily="50" charset="-127"/>
              </a:rPr>
              <a:t>본문</a:t>
            </a:r>
            <a:r>
              <a:rPr lang="ko-KR" altLang="en-US" sz="1600" dirty="0" smtClean="0">
                <a:latin typeface="10X10" panose="020D0604000000000000" pitchFamily="50" charset="-127"/>
                <a:ea typeface="10X10" panose="020D0604000000000000" pitchFamily="50" charset="-127"/>
              </a:rPr>
              <a:t>이 모두 있죠</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착실하게 채워서 </a:t>
            </a:r>
            <a:r>
              <a:rPr lang="en-US" altLang="ko-KR" sz="1600" dirty="0" smtClean="0">
                <a:solidFill>
                  <a:srgbClr val="0076C8"/>
                </a:solidFill>
                <a:latin typeface="10X10" panose="020D0604000000000000" pitchFamily="50" charset="-127"/>
                <a:ea typeface="10X10" panose="020D0604000000000000" pitchFamily="50" charset="-127"/>
              </a:rPr>
              <a:t>Save </a:t>
            </a:r>
            <a:r>
              <a:rPr lang="ko-KR" altLang="en-US" sz="1600" dirty="0" smtClean="0">
                <a:latin typeface="10X10" panose="020D0604000000000000" pitchFamily="50" charset="-127"/>
                <a:ea typeface="10X10" panose="020D0604000000000000" pitchFamily="50" charset="-127"/>
              </a:rPr>
              <a:t>해줍니다</a:t>
            </a:r>
            <a:r>
              <a:rPr lang="en-US" altLang="ko-KR" sz="1600" dirty="0" smtClean="0">
                <a:latin typeface="10X10" panose="020D0604000000000000" pitchFamily="50" charset="-127"/>
                <a:ea typeface="10X10" panose="020D0604000000000000" pitchFamily="50" charset="-127"/>
              </a:rPr>
              <a:t>.</a:t>
            </a:r>
            <a:endParaRPr lang="ko-KR" altLang="en-US" sz="1600" dirty="0">
              <a:latin typeface="10X10" panose="020D0604000000000000" pitchFamily="50" charset="-127"/>
              <a:ea typeface="10X10" panose="020D0604000000000000" pitchFamily="50" charset="-127"/>
            </a:endParaRPr>
          </a:p>
        </p:txBody>
      </p:sp>
      <p:cxnSp>
        <p:nvCxnSpPr>
          <p:cNvPr id="25" name="직선 화살표 연결선 24"/>
          <p:cNvCxnSpPr/>
          <p:nvPr/>
        </p:nvCxnSpPr>
        <p:spPr>
          <a:xfrm>
            <a:off x="10559544" y="5591329"/>
            <a:ext cx="808910" cy="405025"/>
          </a:xfrm>
          <a:prstGeom prst="straightConnector1">
            <a:avLst/>
          </a:prstGeom>
          <a:ln>
            <a:solidFill>
              <a:srgbClr val="0076C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395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54816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rotWithShape="1">
          <a:blip r:embed="rId3"/>
          <a:srcRect l="1805" t="23996" r="43700" b="23636"/>
          <a:stretch/>
        </p:blipFill>
        <p:spPr>
          <a:xfrm>
            <a:off x="448194" y="3341075"/>
            <a:ext cx="3979191" cy="2150916"/>
          </a:xfrm>
          <a:prstGeom prst="rect">
            <a:avLst/>
          </a:prstGeom>
          <a:effectLst>
            <a:outerShdw blurRad="50800" dist="38100" dir="5400000" algn="t" rotWithShape="0">
              <a:prstClr val="black">
                <a:alpha val="40000"/>
              </a:prstClr>
            </a:outerShdw>
          </a:effectLst>
        </p:spPr>
      </p:pic>
      <p:pic>
        <p:nvPicPr>
          <p:cNvPr id="2" name="그림 1"/>
          <p:cNvPicPr>
            <a:picLocks noChangeAspect="1"/>
          </p:cNvPicPr>
          <p:nvPr/>
        </p:nvPicPr>
        <p:blipFill rotWithShape="1">
          <a:blip r:embed="rId4"/>
          <a:srcRect l="195" t="12503" r="638" b="5318"/>
          <a:stretch/>
        </p:blipFill>
        <p:spPr>
          <a:xfrm>
            <a:off x="5040751" y="1680184"/>
            <a:ext cx="6611855" cy="3082046"/>
          </a:xfrm>
          <a:prstGeom prst="rect">
            <a:avLst/>
          </a:prstGeom>
          <a:effectLst>
            <a:outerShdw blurRad="50800" dist="38100" dir="5400000" algn="t" rotWithShape="0">
              <a:prstClr val="black">
                <a:alpha val="40000"/>
              </a:prstClr>
            </a:outerShdw>
          </a:effectLst>
        </p:spPr>
      </p:pic>
      <p:sp>
        <p:nvSpPr>
          <p:cNvPr id="19" name="L 도형 18">
            <a:extLst>
              <a:ext uri="{FF2B5EF4-FFF2-40B4-BE49-F238E27FC236}">
                <a16:creationId xmlns:a16="http://schemas.microsoft.com/office/drawing/2014/main" id="{7D7A6D29-5F53-4F2C-89D6-BAA3AF95BBC6}"/>
              </a:ext>
            </a:extLst>
          </p:cNvPr>
          <p:cNvSpPr/>
          <p:nvPr/>
        </p:nvSpPr>
        <p:spPr>
          <a:xfrm rot="13500000">
            <a:off x="4622959" y="4148292"/>
            <a:ext cx="222218" cy="222218"/>
          </a:xfrm>
          <a:prstGeom prst="corner">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5" name="그림 4"/>
          <p:cNvPicPr>
            <a:picLocks noChangeAspect="1"/>
          </p:cNvPicPr>
          <p:nvPr/>
        </p:nvPicPr>
        <p:blipFill rotWithShape="1">
          <a:blip r:embed="rId5"/>
          <a:srcRect l="420" t="12463" r="41146" b="25177"/>
          <a:stretch/>
        </p:blipFill>
        <p:spPr>
          <a:xfrm>
            <a:off x="5326281" y="3447145"/>
            <a:ext cx="5058371" cy="3036545"/>
          </a:xfrm>
          <a:prstGeom prst="rect">
            <a:avLst/>
          </a:prstGeom>
          <a:effectLst>
            <a:outerShdw blurRad="50800" dist="38100" dir="5400000" algn="t" rotWithShape="0">
              <a:prstClr val="black">
                <a:alpha val="40000"/>
              </a:prstClr>
            </a:outerShdw>
          </a:effectLst>
        </p:spPr>
      </p:pic>
      <p:sp>
        <p:nvSpPr>
          <p:cNvPr id="4" name="TextBox 3"/>
          <p:cNvSpPr txBox="1"/>
          <p:nvPr/>
        </p:nvSpPr>
        <p:spPr>
          <a:xfrm>
            <a:off x="5885779" y="2758462"/>
            <a:ext cx="3058851" cy="584775"/>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눌러서 들어가보면</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내가 작성한 내용이 그대로 있네요</a:t>
            </a:r>
            <a:r>
              <a:rPr lang="en-US" altLang="ko-KR" sz="1600" dirty="0">
                <a:latin typeface="10X10" panose="020D0604000000000000" pitchFamily="50" charset="-127"/>
                <a:ea typeface="10X10" panose="020D0604000000000000" pitchFamily="50" charset="-127"/>
              </a:rPr>
              <a:t>.</a:t>
            </a:r>
            <a:endParaRPr lang="en-US" altLang="ko-KR" sz="1600" dirty="0" smtClean="0">
              <a:latin typeface="10X10" panose="020D0604000000000000" pitchFamily="50" charset="-127"/>
              <a:ea typeface="10X10" panose="020D0604000000000000" pitchFamily="50" charset="-127"/>
            </a:endParaRPr>
          </a:p>
        </p:txBody>
      </p:sp>
      <p:cxnSp>
        <p:nvCxnSpPr>
          <p:cNvPr id="11" name="직선 연결선 10"/>
          <p:cNvCxnSpPr/>
          <p:nvPr/>
        </p:nvCxnSpPr>
        <p:spPr>
          <a:xfrm>
            <a:off x="5582444" y="2868454"/>
            <a:ext cx="827783" cy="1458449"/>
          </a:xfrm>
          <a:prstGeom prst="line">
            <a:avLst/>
          </a:prstGeom>
          <a:ln>
            <a:solidFill>
              <a:srgbClr val="0076C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434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74638" y="1866037"/>
            <a:ext cx="8215711" cy="4247317"/>
          </a:xfrm>
          <a:prstGeom prst="rect">
            <a:avLst/>
          </a:prstGeom>
          <a:noFill/>
        </p:spPr>
        <p:txBody>
          <a:bodyPr wrap="none" rtlCol="0">
            <a:spAutoFit/>
          </a:bodyPr>
          <a:lstStyle/>
          <a:p>
            <a:pPr algn="ctr">
              <a:lnSpc>
                <a:spcPct val="150000"/>
              </a:lnSpc>
            </a:pPr>
            <a:r>
              <a:rPr lang="ko-KR" altLang="en-US" sz="2000" b="1" dirty="0" smtClean="0">
                <a:latin typeface="10X10" panose="020D0604000000000000" pitchFamily="50" charset="-127"/>
                <a:ea typeface="10X10" panose="020D0604000000000000" pitchFamily="50" charset="-127"/>
              </a:rPr>
              <a:t>그런데</a:t>
            </a:r>
            <a:r>
              <a:rPr lang="en-US" altLang="ko-KR" sz="2000" b="1" dirty="0" smtClean="0">
                <a:latin typeface="10X10" panose="020D0604000000000000" pitchFamily="50" charset="-127"/>
                <a:ea typeface="10X10" panose="020D0604000000000000" pitchFamily="50" charset="-127"/>
              </a:rPr>
              <a:t>,</a:t>
            </a:r>
          </a:p>
          <a:p>
            <a:pPr algn="ctr">
              <a:lnSpc>
                <a:spcPct val="150000"/>
              </a:lnSpc>
            </a:pPr>
            <a:endParaRPr lang="en-US" altLang="ko-KR" sz="2000" dirty="0" smtClean="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우리가 게시판을 </a:t>
            </a:r>
            <a:r>
              <a:rPr lang="ko-KR" altLang="en-US" sz="2000" dirty="0" err="1" smtClean="0">
                <a:latin typeface="10X10" panose="020D0604000000000000" pitchFamily="50" charset="-127"/>
                <a:ea typeface="10X10" panose="020D0604000000000000" pitchFamily="50" charset="-127"/>
              </a:rPr>
              <a:t>운영할건데</a:t>
            </a: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사람들에게 죄다 </a:t>
            </a:r>
            <a:r>
              <a:rPr lang="en-US" altLang="ko-KR" sz="2000" dirty="0" smtClean="0">
                <a:latin typeface="10X10" panose="020D0604000000000000" pitchFamily="50" charset="-127"/>
                <a:ea typeface="10X10" panose="020D0604000000000000" pitchFamily="50" charset="-127"/>
              </a:rPr>
              <a:t>admin </a:t>
            </a:r>
            <a:r>
              <a:rPr lang="ko-KR" altLang="en-US" sz="2000" dirty="0" smtClean="0">
                <a:latin typeface="10X10" panose="020D0604000000000000" pitchFamily="50" charset="-127"/>
                <a:ea typeface="10X10" panose="020D0604000000000000" pitchFamily="50" charset="-127"/>
              </a:rPr>
              <a:t>아이디</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비밀번호를</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알려주고</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sz="2000" dirty="0">
                <a:latin typeface="10X10" panose="020D0604000000000000" pitchFamily="50" charset="-127"/>
                <a:ea typeface="10X10" panose="020D0604000000000000" pitchFamily="50" charset="-127"/>
              </a:rPr>
              <a:t>a</a:t>
            </a:r>
            <a:r>
              <a:rPr lang="en-US" altLang="ko-KR" sz="2000" dirty="0" smtClean="0">
                <a:latin typeface="10X10" panose="020D0604000000000000" pitchFamily="50" charset="-127"/>
                <a:ea typeface="10X10" panose="020D0604000000000000" pitchFamily="50" charset="-127"/>
              </a:rPr>
              <a:t>dmin </a:t>
            </a:r>
            <a:r>
              <a:rPr lang="ko-KR" altLang="en-US" sz="2000" dirty="0" smtClean="0">
                <a:latin typeface="10X10" panose="020D0604000000000000" pitchFamily="50" charset="-127"/>
                <a:ea typeface="10X10" panose="020D0604000000000000" pitchFamily="50" charset="-127"/>
              </a:rPr>
              <a:t>페이지에 들어오게 해서</a:t>
            </a: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latin typeface="10X10" panose="020D0604000000000000" pitchFamily="50" charset="-127"/>
                <a:ea typeface="10X10" panose="020D0604000000000000" pitchFamily="50" charset="-127"/>
              </a:rPr>
              <a:t>글을 쓰게 해줄 수는 없겠죠</a:t>
            </a:r>
            <a:r>
              <a:rPr lang="en-US" altLang="ko-KR" sz="2000" dirty="0" smtClean="0">
                <a:latin typeface="10X10" panose="020D0604000000000000" pitchFamily="50" charset="-127"/>
                <a:ea typeface="10X10" panose="020D0604000000000000" pitchFamily="50" charset="-127"/>
              </a:rPr>
              <a:t>?</a:t>
            </a:r>
          </a:p>
          <a:p>
            <a:pPr algn="ctr">
              <a:lnSpc>
                <a:spcPct val="150000"/>
              </a:lnSpc>
            </a:pPr>
            <a:endParaRPr lang="en-US" altLang="ko-KR" sz="2000" dirty="0">
              <a:latin typeface="10X10" panose="020D0604000000000000" pitchFamily="50" charset="-127"/>
              <a:ea typeface="10X10" panose="020D0604000000000000" pitchFamily="50" charset="-127"/>
            </a:endParaRPr>
          </a:p>
          <a:p>
            <a:pPr algn="ctr">
              <a:lnSpc>
                <a:spcPct val="150000"/>
              </a:lnSpc>
            </a:pPr>
            <a:r>
              <a:rPr lang="ko-KR" altLang="en-US" sz="2000" dirty="0" smtClean="0">
                <a:solidFill>
                  <a:srgbClr val="0076C8"/>
                </a:solidFill>
                <a:latin typeface="10X10" panose="020D0604000000000000" pitchFamily="50" charset="-127"/>
                <a:ea typeface="10X10" panose="020D0604000000000000" pitchFamily="50" charset="-127"/>
              </a:rPr>
              <a:t>일반 유저</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즉 </a:t>
            </a:r>
            <a:r>
              <a:rPr lang="en-US" altLang="ko-KR" sz="2000" dirty="0" smtClean="0">
                <a:latin typeface="10X10" panose="020D0604000000000000" pitchFamily="50" charset="-127"/>
                <a:ea typeface="10X10" panose="020D0604000000000000" pitchFamily="50" charset="-127"/>
              </a:rPr>
              <a:t>admin</a:t>
            </a:r>
            <a:r>
              <a:rPr lang="ko-KR" altLang="en-US" sz="2000" dirty="0" smtClean="0">
                <a:latin typeface="10X10" panose="020D0604000000000000" pitchFamily="50" charset="-127"/>
                <a:ea typeface="10X10" panose="020D0604000000000000" pitchFamily="50" charset="-127"/>
              </a:rPr>
              <a:t>이 아닌 평범하게 접근한 사람도</a:t>
            </a:r>
            <a:endParaRPr lang="en-US" altLang="ko-KR" sz="2000" dirty="0" smtClean="0">
              <a:latin typeface="10X10" panose="020D0604000000000000" pitchFamily="50" charset="-127"/>
              <a:ea typeface="10X10" panose="020D0604000000000000" pitchFamily="50" charset="-127"/>
            </a:endParaRPr>
          </a:p>
          <a:p>
            <a:pPr algn="ctr">
              <a:lnSpc>
                <a:spcPct val="150000"/>
              </a:lnSpc>
            </a:pPr>
            <a:r>
              <a:rPr lang="ko-KR" altLang="en-US" sz="2000" dirty="0" smtClean="0">
                <a:solidFill>
                  <a:srgbClr val="0076C8"/>
                </a:solidFill>
                <a:latin typeface="10X10" panose="020D0604000000000000" pitchFamily="50" charset="-127"/>
                <a:ea typeface="10X10" panose="020D0604000000000000" pitchFamily="50" charset="-127"/>
              </a:rPr>
              <a:t>글을 쓸 수 있는 페이지</a:t>
            </a:r>
            <a:r>
              <a:rPr lang="ko-KR" altLang="en-US" sz="2000" dirty="0" smtClean="0">
                <a:latin typeface="10X10" panose="020D0604000000000000" pitchFamily="50" charset="-127"/>
                <a:ea typeface="10X10" panose="020D0604000000000000" pitchFamily="50" charset="-127"/>
              </a:rPr>
              <a:t>와 쓰여진 </a:t>
            </a:r>
            <a:r>
              <a:rPr lang="ko-KR" altLang="en-US" sz="2000" dirty="0" smtClean="0">
                <a:solidFill>
                  <a:srgbClr val="0076C8"/>
                </a:solidFill>
                <a:latin typeface="10X10" panose="020D0604000000000000" pitchFamily="50" charset="-127"/>
                <a:ea typeface="10X10" panose="020D0604000000000000" pitchFamily="50" charset="-127"/>
              </a:rPr>
              <a:t>글을 볼 수 있는 목록 페이지</a:t>
            </a:r>
            <a:r>
              <a:rPr lang="ko-KR" altLang="en-US" sz="2000" dirty="0" smtClean="0">
                <a:latin typeface="10X10" panose="020D0604000000000000" pitchFamily="50" charset="-127"/>
                <a:ea typeface="10X10" panose="020D0604000000000000" pitchFamily="50" charset="-127"/>
              </a:rPr>
              <a:t>를 만들어 줍시다</a:t>
            </a:r>
            <a:r>
              <a:rPr lang="en-US" altLang="ko-KR" sz="2000"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1993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일반 유저가 사용하려면</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219699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6537559"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일반 유저가 사용하려면</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(Flowchart)</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2" name="그룹 11"/>
          <p:cNvGrpSpPr/>
          <p:nvPr/>
        </p:nvGrpSpPr>
        <p:grpSpPr>
          <a:xfrm>
            <a:off x="448194" y="1746922"/>
            <a:ext cx="2198688" cy="2198688"/>
            <a:chOff x="1666450" y="3391015"/>
            <a:chExt cx="2198688" cy="2198688"/>
          </a:xfrm>
        </p:grpSpPr>
        <p:sp>
          <p:nvSpPr>
            <p:cNvPr id="22" name="타원 21">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3" name="직사각형 22">
              <a:extLst>
                <a:ext uri="{FF2B5EF4-FFF2-40B4-BE49-F238E27FC236}">
                  <a16:creationId xmlns:a16="http://schemas.microsoft.com/office/drawing/2014/main" id="{C64275D6-6EA1-4964-9130-2A23F8D5F82E}"/>
                </a:ext>
              </a:extLst>
            </p:cNvPr>
            <p:cNvSpPr/>
            <p:nvPr/>
          </p:nvSpPr>
          <p:spPr>
            <a:xfrm>
              <a:off x="1793902" y="4211315"/>
              <a:ext cx="1943782" cy="1077218"/>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odel.py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우리가 다루는 건</a:t>
              </a:r>
              <a:r>
                <a:rPr lang="en-US" altLang="ko-KR"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Post</a:t>
              </a:r>
              <a:r>
                <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4" name="그림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648783"/>
              <a:ext cx="522513" cy="522513"/>
            </a:xfrm>
            <a:prstGeom prst="rect">
              <a:avLst/>
            </a:prstGeom>
          </p:spPr>
        </p:pic>
      </p:grpSp>
      <p:grpSp>
        <p:nvGrpSpPr>
          <p:cNvPr id="13" name="그룹 12"/>
          <p:cNvGrpSpPr/>
          <p:nvPr/>
        </p:nvGrpSpPr>
        <p:grpSpPr>
          <a:xfrm>
            <a:off x="3714605" y="2200297"/>
            <a:ext cx="2198688" cy="2198688"/>
            <a:chOff x="4882619" y="3391015"/>
            <a:chExt cx="2198688" cy="2198688"/>
          </a:xfrm>
          <a:solidFill>
            <a:srgbClr val="0076C8"/>
          </a:solidFill>
        </p:grpSpPr>
        <p:sp>
          <p:nvSpPr>
            <p:cNvPr id="18" name="타원 17">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grp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직사각형 18">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grpFill/>
          </p:spPr>
          <p:txBody>
            <a:bodyPr wrap="square" rtlCol="0">
              <a:spAutoFit/>
            </a:bodyPr>
            <a:lstStyle/>
            <a:p>
              <a:pPr algn="ctr"/>
              <a:r>
                <a:rPr lang="en-US" altLang="ko-KR" sz="160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20" name="그림 19"/>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a:grpFill/>
          </p:spPr>
        </p:pic>
      </p:grpSp>
      <p:grpSp>
        <p:nvGrpSpPr>
          <p:cNvPr id="14" name="그룹 13"/>
          <p:cNvGrpSpPr/>
          <p:nvPr/>
        </p:nvGrpSpPr>
        <p:grpSpPr>
          <a:xfrm>
            <a:off x="1776374" y="4090237"/>
            <a:ext cx="2198688" cy="2198688"/>
            <a:chOff x="7588689" y="3391015"/>
            <a:chExt cx="2198688" cy="2198688"/>
          </a:xfrm>
        </p:grpSpPr>
        <p:sp>
          <p:nvSpPr>
            <p:cNvPr id="15" name="타원 14">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직사각형 15">
              <a:extLst>
                <a:ext uri="{FF2B5EF4-FFF2-40B4-BE49-F238E27FC236}">
                  <a16:creationId xmlns:a16="http://schemas.microsoft.com/office/drawing/2014/main" id="{C64275D6-6EA1-4964-9130-2A23F8D5F82E}"/>
                </a:ext>
              </a:extLst>
            </p:cNvPr>
            <p:cNvSpPr/>
            <p:nvPr/>
          </p:nvSpPr>
          <p:spPr>
            <a:xfrm>
              <a:off x="7642450" y="4375705"/>
              <a:ext cx="2091165" cy="830997"/>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iews.py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7" name="그림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cxnSp>
        <p:nvCxnSpPr>
          <p:cNvPr id="3" name="직선 연결선 2"/>
          <p:cNvCxnSpPr/>
          <p:nvPr/>
        </p:nvCxnSpPr>
        <p:spPr>
          <a:xfrm>
            <a:off x="1727758" y="3771182"/>
            <a:ext cx="786926" cy="92074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flipV="1">
            <a:off x="3202516" y="3945612"/>
            <a:ext cx="1256554" cy="74631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4382" y="1653742"/>
            <a:ext cx="1848187" cy="1848187"/>
          </a:xfrm>
          <a:prstGeom prst="rect">
            <a:avLst/>
          </a:prstGeom>
        </p:spPr>
      </p:pic>
      <p:pic>
        <p:nvPicPr>
          <p:cNvPr id="29" name="그림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5884" y="3326086"/>
            <a:ext cx="1848187" cy="1848187"/>
          </a:xfrm>
          <a:prstGeom prst="rect">
            <a:avLst/>
          </a:prstGeom>
        </p:spPr>
      </p:pic>
      <p:pic>
        <p:nvPicPr>
          <p:cNvPr id="30" name="그림 29"/>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1122" y="5013738"/>
            <a:ext cx="1848187" cy="1848187"/>
          </a:xfrm>
          <a:prstGeom prst="rect">
            <a:avLst/>
          </a:prstGeom>
        </p:spPr>
      </p:pic>
      <p:sp>
        <p:nvSpPr>
          <p:cNvPr id="26" name="TextBox 25"/>
          <p:cNvSpPr txBox="1"/>
          <p:nvPr/>
        </p:nvSpPr>
        <p:spPr>
          <a:xfrm>
            <a:off x="8169598" y="1842933"/>
            <a:ext cx="3744423" cy="1477328"/>
          </a:xfrm>
          <a:prstGeom prst="rect">
            <a:avLst/>
          </a:prstGeom>
          <a:noFill/>
        </p:spPr>
        <p:txBody>
          <a:bodyPr wrap="none" rtlCol="0">
            <a:spAutoFit/>
          </a:bodyPr>
          <a:lstStyle/>
          <a:p>
            <a:r>
              <a:rPr lang="en-US" altLang="ko-KR" dirty="0" smtClean="0">
                <a:solidFill>
                  <a:srgbClr val="0076C8"/>
                </a:solidFill>
                <a:latin typeface="10X10" panose="020D0604000000000000" pitchFamily="50" charset="-127"/>
                <a:ea typeface="10X10" panose="020D0604000000000000" pitchFamily="50" charset="-127"/>
              </a:rPr>
              <a:t>home.html</a:t>
            </a:r>
          </a:p>
          <a:p>
            <a:pPr marL="285750" indent="-285750">
              <a:buFontTx/>
              <a:buChar char="-"/>
            </a:pPr>
            <a:r>
              <a:rPr lang="ko-KR" altLang="en-US" dirty="0" smtClean="0">
                <a:latin typeface="10X10" panose="020D0604000000000000" pitchFamily="50" charset="-127"/>
                <a:ea typeface="10X10" panose="020D0604000000000000" pitchFamily="50" charset="-127"/>
              </a:rPr>
              <a:t>글 목록을 볼 수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글쓰기 버튼이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글쓰기 버튼을 누르면 </a:t>
            </a:r>
            <a:r>
              <a:rPr lang="en-US" altLang="ko-KR" dirty="0" smtClean="0">
                <a:latin typeface="10X10" panose="020D0604000000000000" pitchFamily="50" charset="-127"/>
                <a:ea typeface="10X10" panose="020D0604000000000000" pitchFamily="50" charset="-127"/>
              </a:rPr>
              <a:t>new.html</a:t>
            </a:r>
            <a:r>
              <a:rPr lang="ko-KR" altLang="en-US" dirty="0" smtClean="0">
                <a:latin typeface="10X10" panose="020D0604000000000000" pitchFamily="50" charset="-127"/>
                <a:ea typeface="10X10" panose="020D0604000000000000" pitchFamily="50" charset="-127"/>
              </a:rPr>
              <a:t>과</a:t>
            </a:r>
            <a:r>
              <a:rPr lang="en-US" altLang="ko-KR" dirty="0">
                <a:latin typeface="10X10" panose="020D0604000000000000" pitchFamily="50" charset="-127"/>
                <a:ea typeface="10X10" panose="020D0604000000000000" pitchFamily="50" charset="-127"/>
              </a:rPr>
              <a:t/>
            </a:r>
            <a:br>
              <a:rPr lang="en-US" altLang="ko-KR" dirty="0">
                <a:latin typeface="10X10" panose="020D0604000000000000" pitchFamily="50" charset="-127"/>
                <a:ea typeface="10X10" panose="020D0604000000000000" pitchFamily="50" charset="-127"/>
              </a:rPr>
            </a:br>
            <a:r>
              <a:rPr lang="ko-KR" altLang="en-US" dirty="0" smtClean="0">
                <a:latin typeface="10X10" panose="020D0604000000000000" pitchFamily="50" charset="-127"/>
                <a:ea typeface="10X10" panose="020D0604000000000000" pitchFamily="50" charset="-127"/>
              </a:rPr>
              <a:t>연결된다</a:t>
            </a:r>
            <a:r>
              <a:rPr lang="en-US" altLang="ko-KR" dirty="0" smtClean="0">
                <a:latin typeface="10X10" panose="020D0604000000000000" pitchFamily="50" charset="-127"/>
                <a:ea typeface="10X10" panose="020D0604000000000000" pitchFamily="50" charset="-127"/>
              </a:rPr>
              <a:t>.</a:t>
            </a:r>
          </a:p>
        </p:txBody>
      </p:sp>
      <p:sp>
        <p:nvSpPr>
          <p:cNvPr id="32" name="TextBox 31"/>
          <p:cNvSpPr txBox="1"/>
          <p:nvPr/>
        </p:nvSpPr>
        <p:spPr>
          <a:xfrm>
            <a:off x="8169598" y="3483945"/>
            <a:ext cx="2917786" cy="1477328"/>
          </a:xfrm>
          <a:prstGeom prst="rect">
            <a:avLst/>
          </a:prstGeom>
          <a:noFill/>
        </p:spPr>
        <p:txBody>
          <a:bodyPr wrap="none" rtlCol="0">
            <a:spAutoFit/>
          </a:bodyPr>
          <a:lstStyle/>
          <a:p>
            <a:r>
              <a:rPr lang="en-US" altLang="ko-KR" dirty="0" smtClean="0">
                <a:solidFill>
                  <a:srgbClr val="0076C8"/>
                </a:solidFill>
                <a:latin typeface="10X10" panose="020D0604000000000000" pitchFamily="50" charset="-127"/>
                <a:ea typeface="10X10" panose="020D0604000000000000" pitchFamily="50" charset="-127"/>
              </a:rPr>
              <a:t>new.html</a:t>
            </a:r>
          </a:p>
          <a:p>
            <a:pPr marL="285750" indent="-285750">
              <a:buFontTx/>
              <a:buChar char="-"/>
            </a:pPr>
            <a:r>
              <a:rPr lang="ko-KR" altLang="en-US" dirty="0" smtClean="0">
                <a:latin typeface="10X10" panose="020D0604000000000000" pitchFamily="50" charset="-127"/>
                <a:ea typeface="10X10" panose="020D0604000000000000" pitchFamily="50" charset="-127"/>
              </a:rPr>
              <a:t>글을 </a:t>
            </a:r>
            <a:r>
              <a:rPr lang="ko-KR" altLang="en-US" dirty="0">
                <a:latin typeface="10X10" panose="020D0604000000000000" pitchFamily="50" charset="-127"/>
                <a:ea typeface="10X10" panose="020D0604000000000000" pitchFamily="50" charset="-127"/>
              </a:rPr>
              <a:t>쓸</a:t>
            </a:r>
            <a:r>
              <a:rPr lang="ko-KR" altLang="en-US" dirty="0" smtClean="0">
                <a:latin typeface="10X10" panose="020D0604000000000000" pitchFamily="50" charset="-127"/>
                <a:ea typeface="10X10" panose="020D0604000000000000" pitchFamily="50" charset="-127"/>
              </a:rPr>
              <a:t> 수 있는 폼이 있다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a:p>
            <a:pPr marL="285750" indent="-285750">
              <a:buFontTx/>
              <a:buChar char="-"/>
            </a:pPr>
            <a:r>
              <a:rPr lang="ko-KR" altLang="en-US" dirty="0" smtClean="0">
                <a:latin typeface="10X10" panose="020D0604000000000000" pitchFamily="50" charset="-127"/>
                <a:ea typeface="10X10" panose="020D0604000000000000" pitchFamily="50" charset="-127"/>
              </a:rPr>
              <a:t>저장하기 버튼이 있다</a:t>
            </a:r>
            <a:r>
              <a:rPr lang="en-US" altLang="ko-KR" dirty="0" smtClean="0">
                <a:latin typeface="10X10" panose="020D0604000000000000" pitchFamily="50" charset="-127"/>
                <a:ea typeface="10X10" panose="020D0604000000000000" pitchFamily="50" charset="-127"/>
              </a:rPr>
              <a:t>.</a:t>
            </a:r>
          </a:p>
          <a:p>
            <a:pPr marL="285750" indent="-285750">
              <a:buFontTx/>
              <a:buChar char="-"/>
            </a:pPr>
            <a:r>
              <a:rPr lang="ko-KR" altLang="en-US" dirty="0" smtClean="0">
                <a:latin typeface="10X10" panose="020D0604000000000000" pitchFamily="50" charset="-127"/>
                <a:ea typeface="10X10" panose="020D0604000000000000" pitchFamily="50" charset="-127"/>
              </a:rPr>
              <a:t>저장하기 버튼을 누르면</a:t>
            </a:r>
            <a:r>
              <a:rPr lang="en-US" altLang="ko-KR" dirty="0" smtClean="0">
                <a:latin typeface="10X10" panose="020D0604000000000000" pitchFamily="50" charset="-127"/>
                <a:ea typeface="10X10" panose="020D0604000000000000" pitchFamily="50" charset="-127"/>
              </a:rPr>
              <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과 연결된다</a:t>
            </a:r>
            <a:r>
              <a:rPr lang="en-US" altLang="ko-KR" dirty="0" smtClean="0">
                <a:latin typeface="10X10" panose="020D0604000000000000" pitchFamily="50" charset="-127"/>
                <a:ea typeface="10X10" panose="020D0604000000000000" pitchFamily="50" charset="-127"/>
              </a:rPr>
              <a:t>.</a:t>
            </a:r>
          </a:p>
        </p:txBody>
      </p:sp>
      <p:sp>
        <p:nvSpPr>
          <p:cNvPr id="33" name="TextBox 32"/>
          <p:cNvSpPr txBox="1"/>
          <p:nvPr/>
        </p:nvSpPr>
        <p:spPr>
          <a:xfrm>
            <a:off x="8169598" y="5155730"/>
            <a:ext cx="3952813" cy="1477328"/>
          </a:xfrm>
          <a:prstGeom prst="rect">
            <a:avLst/>
          </a:prstGeom>
          <a:noFill/>
        </p:spPr>
        <p:txBody>
          <a:bodyPr wrap="none" rtlCol="0">
            <a:spAutoFit/>
          </a:bodyPr>
          <a:lstStyle/>
          <a:p>
            <a:r>
              <a:rPr lang="en-US" altLang="ko-KR" dirty="0" smtClean="0">
                <a:solidFill>
                  <a:schemeClr val="bg2">
                    <a:lumMod val="90000"/>
                  </a:schemeClr>
                </a:solidFill>
                <a:latin typeface="10X10" panose="020D0604000000000000" pitchFamily="50" charset="-127"/>
                <a:ea typeface="10X10" panose="020D0604000000000000" pitchFamily="50" charset="-127"/>
              </a:rPr>
              <a:t>detail.html</a:t>
            </a: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각 글의 상세한 내용을 볼 수 있다</a:t>
            </a:r>
            <a:r>
              <a:rPr lang="en-US" altLang="ko-KR" dirty="0" smtClean="0">
                <a:solidFill>
                  <a:schemeClr val="bg2">
                    <a:lumMod val="90000"/>
                  </a:schemeClr>
                </a:solidFill>
                <a:latin typeface="10X10" panose="020D0604000000000000" pitchFamily="50" charset="-127"/>
                <a:ea typeface="10X10" panose="020D0604000000000000" pitchFamily="50" charset="-127"/>
              </a:rPr>
              <a:t>.</a:t>
            </a:r>
            <a:endParaRPr lang="en-US" altLang="ko-KR" dirty="0">
              <a:solidFill>
                <a:schemeClr val="bg2">
                  <a:lumMod val="90000"/>
                </a:schemeClr>
              </a:solidFill>
              <a:latin typeface="10X10" panose="020D0604000000000000" pitchFamily="50" charset="-127"/>
              <a:ea typeface="10X10" panose="020D0604000000000000" pitchFamily="50" charset="-127"/>
            </a:endParaRP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수정하기</a:t>
            </a:r>
            <a:r>
              <a:rPr lang="en-US" altLang="ko-KR" dirty="0" smtClean="0">
                <a:solidFill>
                  <a:schemeClr val="bg2">
                    <a:lumMod val="90000"/>
                  </a:schemeClr>
                </a:solidFill>
                <a:latin typeface="10X10" panose="020D0604000000000000" pitchFamily="50" charset="-127"/>
                <a:ea typeface="10X10" panose="020D0604000000000000" pitchFamily="50" charset="-127"/>
              </a:rPr>
              <a:t>, </a:t>
            </a:r>
            <a:r>
              <a:rPr lang="ko-KR" altLang="en-US" dirty="0" smtClean="0">
                <a:solidFill>
                  <a:schemeClr val="bg2">
                    <a:lumMod val="90000"/>
                  </a:schemeClr>
                </a:solidFill>
                <a:latin typeface="10X10" panose="020D0604000000000000" pitchFamily="50" charset="-127"/>
                <a:ea typeface="10X10" panose="020D0604000000000000" pitchFamily="50" charset="-127"/>
              </a:rPr>
              <a:t>삭제하기 버튼이 있다</a:t>
            </a:r>
            <a:r>
              <a:rPr lang="en-US" altLang="ko-KR" dirty="0" smtClean="0">
                <a:solidFill>
                  <a:schemeClr val="bg2">
                    <a:lumMod val="90000"/>
                  </a:schemeClr>
                </a:solidFill>
                <a:latin typeface="10X10" panose="020D0604000000000000" pitchFamily="50" charset="-127"/>
                <a:ea typeface="10X10" panose="020D0604000000000000" pitchFamily="50" charset="-127"/>
              </a:rPr>
              <a:t>.</a:t>
            </a:r>
          </a:p>
          <a:p>
            <a:pPr marL="285750" indent="-285750">
              <a:buFontTx/>
              <a:buChar char="-"/>
            </a:pPr>
            <a:r>
              <a:rPr lang="ko-KR" altLang="en-US" dirty="0" smtClean="0">
                <a:solidFill>
                  <a:schemeClr val="bg2">
                    <a:lumMod val="90000"/>
                  </a:schemeClr>
                </a:solidFill>
                <a:latin typeface="10X10" panose="020D0604000000000000" pitchFamily="50" charset="-127"/>
                <a:ea typeface="10X10" panose="020D0604000000000000" pitchFamily="50" charset="-127"/>
              </a:rPr>
              <a:t>수정하기 버튼을 누르면 </a:t>
            </a:r>
            <a:r>
              <a:rPr lang="en-US" altLang="ko-KR" dirty="0" smtClean="0">
                <a:solidFill>
                  <a:schemeClr val="bg2">
                    <a:lumMod val="90000"/>
                  </a:schemeClr>
                </a:solidFill>
                <a:latin typeface="10X10" panose="020D0604000000000000" pitchFamily="50" charset="-127"/>
                <a:ea typeface="10X10" panose="020D0604000000000000" pitchFamily="50" charset="-127"/>
              </a:rPr>
              <a:t>new.html</a:t>
            </a:r>
            <a:r>
              <a:rPr lang="ko-KR" altLang="en-US" dirty="0" smtClean="0">
                <a:solidFill>
                  <a:schemeClr val="bg2">
                    <a:lumMod val="90000"/>
                  </a:schemeClr>
                </a:solidFill>
                <a:latin typeface="10X10" panose="020D0604000000000000" pitchFamily="50" charset="-127"/>
                <a:ea typeface="10X10" panose="020D0604000000000000" pitchFamily="50" charset="-127"/>
              </a:rPr>
              <a:t>과</a:t>
            </a:r>
            <a:r>
              <a:rPr lang="en-US" altLang="ko-KR" dirty="0">
                <a:solidFill>
                  <a:schemeClr val="bg2">
                    <a:lumMod val="90000"/>
                  </a:schemeClr>
                </a:solidFill>
                <a:latin typeface="10X10" panose="020D0604000000000000" pitchFamily="50" charset="-127"/>
                <a:ea typeface="10X10" panose="020D0604000000000000" pitchFamily="50" charset="-127"/>
              </a:rPr>
              <a:t/>
            </a:r>
            <a:br>
              <a:rPr lang="en-US" altLang="ko-KR" dirty="0">
                <a:solidFill>
                  <a:schemeClr val="bg2">
                    <a:lumMod val="90000"/>
                  </a:schemeClr>
                </a:solidFill>
                <a:latin typeface="10X10" panose="020D0604000000000000" pitchFamily="50" charset="-127"/>
                <a:ea typeface="10X10" panose="020D0604000000000000" pitchFamily="50" charset="-127"/>
              </a:rPr>
            </a:br>
            <a:r>
              <a:rPr lang="ko-KR" altLang="en-US" dirty="0" smtClean="0">
                <a:solidFill>
                  <a:schemeClr val="bg2">
                    <a:lumMod val="90000"/>
                  </a:schemeClr>
                </a:solidFill>
                <a:latin typeface="10X10" panose="020D0604000000000000" pitchFamily="50" charset="-127"/>
                <a:ea typeface="10X10" panose="020D0604000000000000" pitchFamily="50" charset="-127"/>
              </a:rPr>
              <a:t>연결된다</a:t>
            </a:r>
            <a:r>
              <a:rPr lang="en-US" altLang="ko-KR" dirty="0" smtClean="0">
                <a:solidFill>
                  <a:schemeClr val="bg2">
                    <a:lumMod val="90000"/>
                  </a:schemeClr>
                </a:solidFill>
                <a:latin typeface="10X10" panose="020D0604000000000000" pitchFamily="50" charset="-127"/>
                <a:ea typeface="10X10" panose="020D0604000000000000" pitchFamily="50" charset="-127"/>
              </a:rPr>
              <a:t>. (</a:t>
            </a:r>
            <a:r>
              <a:rPr lang="ko-KR" altLang="en-US" dirty="0" smtClean="0">
                <a:solidFill>
                  <a:schemeClr val="bg2">
                    <a:lumMod val="90000"/>
                  </a:schemeClr>
                </a:solidFill>
                <a:latin typeface="10X10" panose="020D0604000000000000" pitchFamily="50" charset="-127"/>
                <a:ea typeface="10X10" panose="020D0604000000000000" pitchFamily="50" charset="-127"/>
              </a:rPr>
              <a:t>단</a:t>
            </a:r>
            <a:r>
              <a:rPr lang="en-US" altLang="ko-KR" dirty="0" smtClean="0">
                <a:solidFill>
                  <a:schemeClr val="bg2">
                    <a:lumMod val="90000"/>
                  </a:schemeClr>
                </a:solidFill>
                <a:latin typeface="10X10" panose="020D0604000000000000" pitchFamily="50" charset="-127"/>
                <a:ea typeface="10X10" panose="020D0604000000000000" pitchFamily="50" charset="-127"/>
              </a:rPr>
              <a:t>, create</a:t>
            </a:r>
            <a:r>
              <a:rPr lang="ko-KR" altLang="en-US" dirty="0" smtClean="0">
                <a:solidFill>
                  <a:schemeClr val="bg2">
                    <a:lumMod val="90000"/>
                  </a:schemeClr>
                </a:solidFill>
                <a:latin typeface="10X10" panose="020D0604000000000000" pitchFamily="50" charset="-127"/>
                <a:ea typeface="10X10" panose="020D0604000000000000" pitchFamily="50" charset="-127"/>
              </a:rPr>
              <a:t>와는 다른 접근</a:t>
            </a:r>
            <a:r>
              <a:rPr lang="en-US" altLang="ko-KR" dirty="0" smtClean="0">
                <a:solidFill>
                  <a:schemeClr val="bg2">
                    <a:lumMod val="90000"/>
                  </a:schemeClr>
                </a:solidFill>
                <a:latin typeface="10X10" panose="020D0604000000000000" pitchFamily="50" charset="-127"/>
                <a:ea typeface="10X10" panose="020D0604000000000000" pitchFamily="50" charset="-127"/>
              </a:rPr>
              <a:t>)</a:t>
            </a:r>
          </a:p>
        </p:txBody>
      </p:sp>
      <p:sp>
        <p:nvSpPr>
          <p:cNvPr id="27" name="TextBox 26"/>
          <p:cNvSpPr txBox="1"/>
          <p:nvPr/>
        </p:nvSpPr>
        <p:spPr>
          <a:xfrm rot="21362427">
            <a:off x="9932317" y="5027517"/>
            <a:ext cx="1936749" cy="523220"/>
          </a:xfrm>
          <a:prstGeom prst="rect">
            <a:avLst/>
          </a:prstGeom>
          <a:noFill/>
        </p:spPr>
        <p:txBody>
          <a:bodyPr wrap="none" rtlCol="0">
            <a:spAutoFit/>
          </a:bodyPr>
          <a:lstStyle/>
          <a:p>
            <a:r>
              <a:rPr lang="ko-KR" altLang="en-US" sz="2800" dirty="0" smtClean="0">
                <a:solidFill>
                  <a:srgbClr val="FFDD74"/>
                </a:solidFill>
                <a:latin typeface="더페이스샵 잉크립퀴드체" panose="03050503000000000000" pitchFamily="66" charset="-127"/>
                <a:ea typeface="더페이스샵 잉크립퀴드체" panose="03050503000000000000" pitchFamily="66" charset="-127"/>
              </a:rPr>
              <a:t>얘는 다음 시간에</a:t>
            </a:r>
            <a:endParaRPr lang="ko-KR" altLang="en-US" sz="2800" dirty="0">
              <a:solidFill>
                <a:srgbClr val="FFDD74"/>
              </a:solidFill>
              <a:latin typeface="더페이스샵 잉크립퀴드체" panose="03050503000000000000" pitchFamily="66" charset="-127"/>
              <a:ea typeface="더페이스샵 잉크립퀴드체" panose="03050503000000000000" pitchFamily="66" charset="-127"/>
            </a:endParaRPr>
          </a:p>
        </p:txBody>
      </p:sp>
      <p:sp>
        <p:nvSpPr>
          <p:cNvPr id="28" name="왼쪽 중괄호 27"/>
          <p:cNvSpPr/>
          <p:nvPr/>
        </p:nvSpPr>
        <p:spPr>
          <a:xfrm>
            <a:off x="5947326" y="2497015"/>
            <a:ext cx="328628" cy="1821753"/>
          </a:xfrm>
          <a:prstGeom prst="leftBrace">
            <a:avLst>
              <a:gd name="adj1" fmla="val 51140"/>
              <a:gd name="adj2" fmla="val 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43" name="직선 연결선 42"/>
          <p:cNvCxnSpPr/>
          <p:nvPr/>
        </p:nvCxnSpPr>
        <p:spPr>
          <a:xfrm rot="10800000" flipV="1">
            <a:off x="3266838" y="4054854"/>
            <a:ext cx="1256554" cy="74631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직선 연결선 43"/>
          <p:cNvCxnSpPr/>
          <p:nvPr/>
        </p:nvCxnSpPr>
        <p:spPr>
          <a:xfrm rot="10800000">
            <a:off x="1627070" y="3835739"/>
            <a:ext cx="786926" cy="920744"/>
          </a:xfrm>
          <a:prstGeom prst="line">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699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23872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9" name="타원 18"/>
          <p:cNvSpPr/>
          <p:nvPr/>
        </p:nvSpPr>
        <p:spPr>
          <a:xfrm>
            <a:off x="7091541" y="5038166"/>
            <a:ext cx="756138" cy="316523"/>
          </a:xfrm>
          <a:prstGeom prst="ellipse">
            <a:avLst/>
          </a:prstGeom>
          <a:solidFill>
            <a:srgbClr val="FFDD7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9601200" y="4835769"/>
            <a:ext cx="756138" cy="316523"/>
          </a:xfrm>
          <a:prstGeom prst="ellipse">
            <a:avLst/>
          </a:prstGeom>
          <a:solidFill>
            <a:srgbClr val="15B9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48194" y="2110486"/>
            <a:ext cx="6361100" cy="1477328"/>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10) Model</a:t>
            </a:r>
            <a:r>
              <a:rPr lang="ko-KR" altLang="en-US" dirty="0" smtClean="0">
                <a:latin typeface="10X10" panose="020D0604000000000000" pitchFamily="50" charset="-127"/>
                <a:ea typeface="10X10" panose="020D0604000000000000" pitchFamily="50" charset="-127"/>
              </a:rPr>
              <a:t>에게 </a:t>
            </a:r>
            <a:r>
              <a:rPr lang="en-US" altLang="ko-KR" dirty="0" smtClean="0">
                <a:latin typeface="10X10" panose="020D0604000000000000" pitchFamily="50" charset="-127"/>
                <a:ea typeface="10X10" panose="020D0604000000000000" pitchFamily="50" charset="-127"/>
              </a:rPr>
              <a:t>User</a:t>
            </a:r>
            <a:r>
              <a:rPr lang="ko-KR" altLang="en-US" dirty="0" smtClean="0">
                <a:latin typeface="10X10" panose="020D0604000000000000" pitchFamily="50" charset="-127"/>
                <a:ea typeface="10X10" panose="020D0604000000000000" pitchFamily="50" charset="-127"/>
              </a:rPr>
              <a:t>의 요청사항을 전달하고</a:t>
            </a:r>
            <a:r>
              <a:rPr lang="en-US" altLang="ko-KR" dirty="0" smtClean="0">
                <a:latin typeface="10X10" panose="020D0604000000000000" pitchFamily="50" charset="-127"/>
                <a:ea typeface="10X10" panose="020D0604000000000000" pitchFamily="50" charset="-127"/>
              </a:rPr>
              <a:t>,</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      Model</a:t>
            </a:r>
            <a:r>
              <a:rPr lang="ko-KR" altLang="en-US" dirty="0" smtClean="0">
                <a:latin typeface="10X10" panose="020D0604000000000000" pitchFamily="50" charset="-127"/>
                <a:ea typeface="10X10" panose="020D0604000000000000" pitchFamily="50" charset="-127"/>
              </a:rPr>
              <a:t>이 </a:t>
            </a:r>
            <a:r>
              <a:rPr lang="en-US" altLang="ko-KR" dirty="0" smtClean="0">
                <a:latin typeface="10X10" panose="020D0604000000000000" pitchFamily="50" charset="-127"/>
                <a:ea typeface="10X10" panose="020D0604000000000000" pitchFamily="50" charset="-127"/>
              </a:rPr>
              <a:t>DB</a:t>
            </a:r>
            <a:r>
              <a:rPr lang="ko-KR" altLang="en-US" dirty="0" smtClean="0">
                <a:latin typeface="10X10" panose="020D0604000000000000" pitchFamily="50" charset="-127"/>
                <a:ea typeface="10X10" panose="020D0604000000000000" pitchFamily="50" charset="-127"/>
              </a:rPr>
              <a:t>로부터 가져온 객체를 </a:t>
            </a:r>
            <a:r>
              <a:rPr lang="en-US" altLang="ko-KR" dirty="0" smtClean="0">
                <a:latin typeface="10X10" panose="020D0604000000000000" pitchFamily="50" charset="-127"/>
                <a:ea typeface="10X10" panose="020D0604000000000000" pitchFamily="50" charset="-127"/>
              </a:rPr>
              <a:t>Template</a:t>
            </a:r>
            <a:r>
              <a:rPr lang="ko-KR" altLang="en-US" dirty="0" smtClean="0">
                <a:latin typeface="10X10" panose="020D0604000000000000" pitchFamily="50" charset="-127"/>
                <a:ea typeface="10X10" panose="020D0604000000000000" pitchFamily="50" charset="-127"/>
              </a:rPr>
              <a:t>에 보여주기 위해</a:t>
            </a:r>
            <a:r>
              <a:rPr lang="en-US" altLang="ko-KR" dirty="0" smtClean="0">
                <a:latin typeface="10X10" panose="020D0604000000000000" pitchFamily="50" charset="-127"/>
                <a:ea typeface="10X10" panose="020D0604000000000000" pitchFamily="50" charset="-127"/>
              </a:rPr>
              <a:t/>
            </a:r>
            <a:br>
              <a:rPr lang="en-US" altLang="ko-KR" dirty="0" smtClean="0">
                <a:latin typeface="10X10" panose="020D0604000000000000" pitchFamily="50" charset="-127"/>
                <a:ea typeface="10X10" panose="020D0604000000000000" pitchFamily="50" charset="-127"/>
              </a:rPr>
            </a:br>
            <a:r>
              <a:rPr lang="en-US" altLang="ko-KR" dirty="0" smtClean="0">
                <a:latin typeface="10X10" panose="020D0604000000000000" pitchFamily="50" charset="-127"/>
                <a:ea typeface="10X10" panose="020D0604000000000000" pitchFamily="50" charset="-127"/>
              </a:rPr>
              <a:t>       </a:t>
            </a:r>
            <a:r>
              <a:rPr lang="en-US" altLang="ko-KR" dirty="0" smtClean="0">
                <a:solidFill>
                  <a:schemeClr val="bg1">
                    <a:lumMod val="85000"/>
                  </a:schemeClr>
                </a:solidFill>
                <a:latin typeface="10X10" panose="020D0604000000000000" pitchFamily="50" charset="-127"/>
                <a:ea typeface="10X10" panose="020D0604000000000000" pitchFamily="50" charset="-127"/>
              </a:rPr>
              <a:t>( = </a:t>
            </a:r>
            <a:r>
              <a:rPr lang="ko-KR" altLang="en-US" dirty="0" smtClean="0">
                <a:solidFill>
                  <a:schemeClr val="bg1">
                    <a:lumMod val="85000"/>
                  </a:schemeClr>
                </a:solidFill>
                <a:latin typeface="10X10" panose="020D0604000000000000" pitchFamily="50" charset="-127"/>
                <a:ea typeface="10X10" panose="020D0604000000000000" pitchFamily="50" charset="-127"/>
              </a:rPr>
              <a:t>요리사에게 손님의 주문을 전달하고</a:t>
            </a:r>
            <a:r>
              <a:rPr lang="en-US" altLang="ko-KR" dirty="0" smtClean="0">
                <a:solidFill>
                  <a:schemeClr val="bg1">
                    <a:lumMod val="85000"/>
                  </a:schemeClr>
                </a:solidFill>
                <a:latin typeface="10X10" panose="020D0604000000000000" pitchFamily="50" charset="-127"/>
                <a:ea typeface="10X10" panose="020D0604000000000000" pitchFamily="50" charset="-127"/>
              </a:rPr>
              <a:t>,</a:t>
            </a:r>
            <a:br>
              <a:rPr lang="en-US" altLang="ko-KR" dirty="0" smtClean="0">
                <a:solidFill>
                  <a:schemeClr val="bg1">
                    <a:lumMod val="85000"/>
                  </a:schemeClr>
                </a:solidFill>
                <a:latin typeface="10X10" panose="020D0604000000000000" pitchFamily="50" charset="-127"/>
                <a:ea typeface="10X10" panose="020D0604000000000000" pitchFamily="50" charset="-127"/>
              </a:rPr>
            </a:br>
            <a:r>
              <a:rPr lang="en-US" altLang="ko-KR" dirty="0" smtClean="0">
                <a:solidFill>
                  <a:schemeClr val="bg1">
                    <a:lumMod val="85000"/>
                  </a:schemeClr>
                </a:solidFill>
                <a:latin typeface="10X10" panose="020D0604000000000000" pitchFamily="50" charset="-127"/>
                <a:ea typeface="10X10" panose="020D0604000000000000" pitchFamily="50" charset="-127"/>
              </a:rPr>
              <a:t>           </a:t>
            </a:r>
            <a:r>
              <a:rPr lang="ko-KR" altLang="en-US" dirty="0" smtClean="0">
                <a:solidFill>
                  <a:schemeClr val="bg1">
                    <a:lumMod val="85000"/>
                  </a:schemeClr>
                </a:solidFill>
                <a:latin typeface="10X10" panose="020D0604000000000000" pitchFamily="50" charset="-127"/>
                <a:ea typeface="10X10" panose="020D0604000000000000" pitchFamily="50" charset="-127"/>
              </a:rPr>
              <a:t> 요리사가 만든 요리를 손님에게 전달해주기 위해</a:t>
            </a:r>
            <a:r>
              <a:rPr lang="en-US" altLang="ko-KR" dirty="0">
                <a:solidFill>
                  <a:schemeClr val="bg1">
                    <a:lumMod val="85000"/>
                  </a:schemeClr>
                </a:solidFill>
                <a:latin typeface="10X10" panose="020D0604000000000000" pitchFamily="50" charset="-127"/>
                <a:ea typeface="10X10" panose="020D0604000000000000" pitchFamily="50" charset="-127"/>
              </a:rPr>
              <a:t> </a:t>
            </a:r>
            <a:r>
              <a:rPr lang="en-US" altLang="ko-KR" dirty="0" smtClean="0">
                <a:solidFill>
                  <a:schemeClr val="bg1">
                    <a:lumMod val="85000"/>
                  </a:schemeClr>
                </a:solidFill>
                <a:latin typeface="10X10" panose="020D0604000000000000" pitchFamily="50" charset="-127"/>
                <a:ea typeface="10X10" panose="020D0604000000000000" pitchFamily="50" charset="-127"/>
              </a:rPr>
              <a:t>)</a:t>
            </a: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en-US" altLang="ko-KR" dirty="0" smtClean="0">
                <a:solidFill>
                  <a:srgbClr val="0076C8"/>
                </a:solidFill>
                <a:latin typeface="10X10" panose="020D0604000000000000" pitchFamily="50" charset="-127"/>
                <a:ea typeface="10X10" panose="020D0604000000000000" pitchFamily="50" charset="-127"/>
              </a:rPr>
              <a:t>view.py</a:t>
            </a:r>
            <a:r>
              <a:rPr lang="ko-KR" altLang="en-US" dirty="0" smtClean="0">
                <a:solidFill>
                  <a:srgbClr val="0076C8"/>
                </a:solidFill>
                <a:latin typeface="10X10" panose="020D0604000000000000" pitchFamily="50" charset="-127"/>
                <a:ea typeface="10X10" panose="020D0604000000000000" pitchFamily="50" charset="-127"/>
              </a:rPr>
              <a:t>에 각 요청을 처리하는 함수를 추가</a:t>
            </a:r>
            <a:r>
              <a:rPr lang="ko-KR" altLang="en-US" dirty="0" smtClean="0">
                <a:latin typeface="10X10" panose="020D0604000000000000" pitchFamily="50" charset="-127"/>
                <a:ea typeface="10X10" panose="020D0604000000000000" pitchFamily="50" charset="-127"/>
              </a:rPr>
              <a:t>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3" name="TextBox 2"/>
          <p:cNvSpPr txBox="1"/>
          <p:nvPr/>
        </p:nvSpPr>
        <p:spPr>
          <a:xfrm>
            <a:off x="5829300" y="3947746"/>
            <a:ext cx="5636479" cy="1384995"/>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render, redirect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안의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model.py</a:t>
            </a:r>
            <a:r>
              <a:rPr lang="ko-KR" altLang="en-US" sz="1400" dirty="0" smtClean="0">
                <a:solidFill>
                  <a:schemeClr val="bg2">
                    <a:lumMod val="75000"/>
                  </a:schemeClr>
                </a:solidFill>
                <a:latin typeface="10X10" panose="020D0604000000000000" pitchFamily="50" charset="-127"/>
                <a:ea typeface="10X10" panose="020D0604000000000000" pitchFamily="50" charset="-127"/>
              </a:rPr>
              <a:t>에서 정의한 </a:t>
            </a:r>
            <a:r>
              <a:rPr lang="en-US" altLang="ko-KR" sz="1400" dirty="0" smtClean="0">
                <a:solidFill>
                  <a:schemeClr val="bg2">
                    <a:lumMod val="75000"/>
                  </a:schemeClr>
                </a:solidFill>
                <a:latin typeface="10X10" panose="020D0604000000000000" pitchFamily="50" charset="-127"/>
                <a:ea typeface="10X10" panose="020D0604000000000000" pitchFamily="50" charset="-127"/>
              </a:rPr>
              <a:t>Post</a:t>
            </a:r>
            <a:r>
              <a:rPr lang="ko-KR" altLang="en-US" sz="1400" dirty="0" smtClean="0">
                <a:solidFill>
                  <a:schemeClr val="bg2">
                    <a:lumMod val="75000"/>
                  </a:schemeClr>
                </a:solidFill>
                <a:latin typeface="10X10" panose="020D0604000000000000" pitchFamily="50" charset="-127"/>
                <a:ea typeface="10X10" panose="020D0604000000000000" pitchFamily="50" charset="-127"/>
              </a:rPr>
              <a:t>를 가져다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5</a:t>
            </a:r>
            <a:r>
              <a:rPr lang="en-US" altLang="ko-KR" sz="1400" dirty="0" smtClean="0">
                <a:latin typeface="10X10" panose="020D0604000000000000" pitchFamily="50" charset="-127"/>
                <a:ea typeface="10X10" panose="020D0604000000000000" pitchFamily="50" charset="-127"/>
              </a:rPr>
              <a:t>: home</a:t>
            </a:r>
            <a:r>
              <a:rPr lang="ko-KR" altLang="en-US" sz="1400" dirty="0" smtClean="0">
                <a:latin typeface="10X10" panose="020D0604000000000000" pitchFamily="50" charset="-127"/>
                <a:ea typeface="10X10" panose="020D0604000000000000" pitchFamily="50" charset="-127"/>
              </a:rPr>
              <a:t>이라는 이름의 함수를 만들 건데</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걔는 요청을 받으면 작동돼</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Post</a:t>
            </a:r>
            <a:r>
              <a:rPr lang="ko-KR" altLang="en-US" sz="1400" dirty="0" smtClean="0">
                <a:latin typeface="10X10" panose="020D0604000000000000" pitchFamily="50" charset="-127"/>
                <a:ea typeface="10X10" panose="020D0604000000000000" pitchFamily="50" charset="-127"/>
              </a:rPr>
              <a:t>라는 모델이 가지고 오는 모든 </a:t>
            </a:r>
            <a:r>
              <a:rPr lang="en-US" altLang="ko-KR" sz="1400" dirty="0" smtClean="0">
                <a:latin typeface="10X10" panose="020D0604000000000000" pitchFamily="50" charset="-127"/>
                <a:ea typeface="10X10" panose="020D0604000000000000" pitchFamily="50" charset="-127"/>
              </a:rPr>
              <a:t>DB </a:t>
            </a:r>
            <a:r>
              <a:rPr lang="ko-KR" altLang="en-US" sz="1400" dirty="0" smtClean="0">
                <a:latin typeface="10X10" panose="020D0604000000000000" pitchFamily="50" charset="-127"/>
                <a:ea typeface="10X10" panose="020D0604000000000000" pitchFamily="50" charset="-127"/>
              </a:rPr>
              <a:t>데이터들을 </a:t>
            </a:r>
            <a:r>
              <a:rPr lang="en-US" altLang="ko-KR" sz="1400" dirty="0" smtClean="0">
                <a:latin typeface="10X10" panose="020D0604000000000000" pitchFamily="50" charset="-127"/>
                <a:ea typeface="10X10" panose="020D0604000000000000" pitchFamily="50" charset="-127"/>
              </a:rPr>
              <a:t>posts</a:t>
            </a:r>
            <a:r>
              <a:rPr lang="ko-KR" altLang="en-US" sz="1400" dirty="0" smtClean="0">
                <a:latin typeface="10X10" panose="020D0604000000000000" pitchFamily="50" charset="-127"/>
                <a:ea typeface="10X10" panose="020D0604000000000000" pitchFamily="50" charset="-127"/>
              </a:rPr>
              <a:t>에 담아서</a:t>
            </a:r>
            <a:endParaRPr lang="en-US" altLang="ko-KR" sz="1400" dirty="0" smtClean="0">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7</a:t>
            </a:r>
            <a:r>
              <a:rPr lang="en-US" altLang="ko-KR" sz="1400" dirty="0" smtClean="0">
                <a:latin typeface="10X10" panose="020D0604000000000000" pitchFamily="50" charset="-127"/>
                <a:ea typeface="10X10" panose="020D0604000000000000" pitchFamily="50" charset="-127"/>
              </a:rPr>
              <a:t>: home.html</a:t>
            </a:r>
            <a:r>
              <a:rPr lang="ko-KR" altLang="en-US" sz="1400" dirty="0" smtClean="0">
                <a:latin typeface="10X10" panose="020D0604000000000000" pitchFamily="50" charset="-127"/>
                <a:ea typeface="10X10" panose="020D0604000000000000" pitchFamily="50" charset="-127"/>
              </a:rPr>
              <a:t>에 </a:t>
            </a:r>
            <a:r>
              <a:rPr lang="en-US" altLang="ko-KR" sz="1400" dirty="0" smtClean="0">
                <a:latin typeface="10X10" panose="020D0604000000000000" pitchFamily="50" charset="-127"/>
                <a:ea typeface="10X10" panose="020D0604000000000000" pitchFamily="50" charset="-127"/>
              </a:rPr>
              <a:t>‘posts’</a:t>
            </a:r>
            <a:r>
              <a:rPr lang="ko-KR" altLang="en-US" sz="1400" dirty="0" smtClean="0">
                <a:latin typeface="10X10" panose="020D0604000000000000" pitchFamily="50" charset="-127"/>
                <a:ea typeface="10X10" panose="020D0604000000000000" pitchFamily="50" charset="-127"/>
              </a:rPr>
              <a:t>라는 이름으로 넘길 거야</a:t>
            </a:r>
            <a:r>
              <a:rPr lang="en-US" altLang="ko-KR" sz="1400" dirty="0" smtClean="0">
                <a:latin typeface="10X10" panose="020D0604000000000000" pitchFamily="50" charset="-127"/>
                <a:ea typeface="10X10" panose="020D0604000000000000" pitchFamily="50" charset="-127"/>
              </a:rPr>
              <a:t>. &lt;key, value </a:t>
            </a:r>
            <a:r>
              <a:rPr lang="ko-KR" altLang="en-US" sz="1400" dirty="0" smtClean="0">
                <a:latin typeface="10X10" panose="020D0604000000000000" pitchFamily="50" charset="-127"/>
                <a:ea typeface="10X10" panose="020D0604000000000000" pitchFamily="50" charset="-127"/>
              </a:rPr>
              <a:t>형태</a:t>
            </a:r>
            <a:r>
              <a:rPr lang="en-US" altLang="ko-KR" sz="1400" dirty="0" smtClean="0">
                <a:latin typeface="10X10" panose="020D0604000000000000" pitchFamily="50" charset="-127"/>
                <a:ea typeface="10X10" panose="020D0604000000000000" pitchFamily="50" charset="-127"/>
              </a:rPr>
              <a:t>&gt;</a:t>
            </a:r>
          </a:p>
        </p:txBody>
      </p:sp>
      <p:pic>
        <p:nvPicPr>
          <p:cNvPr id="4" name="그림 3"/>
          <p:cNvPicPr>
            <a:picLocks noChangeAspect="1"/>
          </p:cNvPicPr>
          <p:nvPr/>
        </p:nvPicPr>
        <p:blipFill rotWithShape="1">
          <a:blip r:embed="rId3"/>
          <a:srcRect l="18039" t="22091" r="54608" b="64663"/>
          <a:stretch/>
        </p:blipFill>
        <p:spPr>
          <a:xfrm>
            <a:off x="552389" y="3904471"/>
            <a:ext cx="5226343" cy="1423664"/>
          </a:xfrm>
          <a:prstGeom prst="rect">
            <a:avLst/>
          </a:prstGeom>
        </p:spPr>
      </p:pic>
      <p:sp>
        <p:nvSpPr>
          <p:cNvPr id="15" name="타원 14"/>
          <p:cNvSpPr/>
          <p:nvPr/>
        </p:nvSpPr>
        <p:spPr>
          <a:xfrm>
            <a:off x="1137501" y="4806609"/>
            <a:ext cx="756138" cy="316523"/>
          </a:xfrm>
          <a:prstGeom prst="ellipse">
            <a:avLst/>
          </a:prstGeom>
          <a:solidFill>
            <a:srgbClr val="15B9F3">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5003740" y="4974297"/>
            <a:ext cx="756138" cy="316523"/>
          </a:xfrm>
          <a:prstGeom prst="ellipse">
            <a:avLst/>
          </a:prstGeom>
          <a:solidFill>
            <a:srgbClr val="15B9F3">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4222318" y="4974297"/>
            <a:ext cx="756138" cy="316523"/>
          </a:xfrm>
          <a:prstGeom prst="ellipse">
            <a:avLst/>
          </a:prstGeom>
          <a:solidFill>
            <a:srgbClr val="FFDD74">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5535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직선 연결선 24"/>
          <p:cNvCxnSpPr>
            <a:stCxn id="2" idx="6"/>
            <a:endCxn id="57"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1903927" y="2667113"/>
            <a:ext cx="8384146" cy="2198688"/>
            <a:chOff x="1666450" y="3391015"/>
            <a:chExt cx="8384146" cy="2198688"/>
          </a:xfrm>
        </p:grpSpPr>
        <p:grpSp>
          <p:nvGrpSpPr>
            <p:cNvPr id="20" name="그룹 19"/>
            <p:cNvGrpSpPr/>
            <p:nvPr/>
          </p:nvGrpSpPr>
          <p:grpSpPr>
            <a:xfrm>
              <a:off x="1666450" y="3391015"/>
              <a:ext cx="2198688" cy="2198688"/>
              <a:chOff x="1666450" y="3391015"/>
              <a:chExt cx="2198688" cy="2198688"/>
            </a:xfrm>
          </p:grpSpPr>
          <p:sp>
            <p:nvSpPr>
              <p:cNvPr id="2" name="타원 1">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직사각형 41">
                <a:extLst>
                  <a:ext uri="{FF2B5EF4-FFF2-40B4-BE49-F238E27FC236}">
                    <a16:creationId xmlns:a16="http://schemas.microsoft.com/office/drawing/2014/main" id="{C64275D6-6EA1-4964-9130-2A23F8D5F82E}"/>
                  </a:ext>
                </a:extLst>
              </p:cNvPr>
              <p:cNvSpPr/>
              <p:nvPr/>
            </p:nvSpPr>
            <p:spPr>
              <a:xfrm>
                <a:off x="1793902" y="4377125"/>
                <a:ext cx="1943782" cy="584775"/>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4" name="그림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768041"/>
                <a:ext cx="522513" cy="522513"/>
              </a:xfrm>
              <a:prstGeom prst="rect">
                <a:avLst/>
              </a:prstGeom>
            </p:spPr>
          </p:pic>
        </p:grpSp>
        <p:grpSp>
          <p:nvGrpSpPr>
            <p:cNvPr id="18" name="그룹 17"/>
            <p:cNvGrpSpPr/>
            <p:nvPr/>
          </p:nvGrpSpPr>
          <p:grpSpPr>
            <a:xfrm>
              <a:off x="4759179" y="3391015"/>
              <a:ext cx="2198688" cy="2198688"/>
              <a:chOff x="4882619" y="3391015"/>
              <a:chExt cx="2198688" cy="2198688"/>
            </a:xfrm>
          </p:grpSpPr>
          <p:sp>
            <p:nvSpPr>
              <p:cNvPr id="51" name="타원 50">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4" name="직사각형 53">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p:spPr>
          </p:pic>
        </p:grpSp>
        <p:grpSp>
          <p:nvGrpSpPr>
            <p:cNvPr id="19" name="그룹 18"/>
            <p:cNvGrpSpPr/>
            <p:nvPr/>
          </p:nvGrpSpPr>
          <p:grpSpPr>
            <a:xfrm>
              <a:off x="7851908" y="3391015"/>
              <a:ext cx="2198688" cy="2198688"/>
              <a:chOff x="7588689" y="3391015"/>
              <a:chExt cx="2198688" cy="2198688"/>
            </a:xfrm>
          </p:grpSpPr>
          <p:sp>
            <p:nvSpPr>
              <p:cNvPr id="57" name="타원 56">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직사각형 57">
                <a:extLst>
                  <a:ext uri="{FF2B5EF4-FFF2-40B4-BE49-F238E27FC236}">
                    <a16:creationId xmlns:a16="http://schemas.microsoft.com/office/drawing/2014/main" id="{C64275D6-6EA1-4964-9130-2A23F8D5F82E}"/>
                  </a:ext>
                </a:extLst>
              </p:cNvPr>
              <p:cNvSpPr/>
              <p:nvPr/>
            </p:nvSpPr>
            <p:spPr>
              <a:xfrm>
                <a:off x="7652415" y="4377125"/>
                <a:ext cx="2071235"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0" name="그림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grpSp>
      <p:pic>
        <p:nvPicPr>
          <p:cNvPr id="60" name="그림 5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0590" y="5867706"/>
            <a:ext cx="652837" cy="652837"/>
          </a:xfrm>
          <a:prstGeom prst="rect">
            <a:avLst/>
          </a:prstGeom>
        </p:spPr>
      </p:pic>
      <p:sp>
        <p:nvSpPr>
          <p:cNvPr id="61" name="직사각형 60">
            <a:extLst>
              <a:ext uri="{FF2B5EF4-FFF2-40B4-BE49-F238E27FC236}">
                <a16:creationId xmlns:a16="http://schemas.microsoft.com/office/drawing/2014/main" id="{C64275D6-6EA1-4964-9130-2A23F8D5F82E}"/>
              </a:ext>
            </a:extLst>
          </p:cNvPr>
          <p:cNvSpPr/>
          <p:nvPr/>
        </p:nvSpPr>
        <p:spPr>
          <a:xfrm>
            <a:off x="1048602" y="5945280"/>
            <a:ext cx="1943782" cy="584775"/>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199763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62979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쿼리셋과</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쿼리셋메서드</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26" name="그룹 25"/>
          <p:cNvGrpSpPr/>
          <p:nvPr/>
        </p:nvGrpSpPr>
        <p:grpSpPr>
          <a:xfrm>
            <a:off x="743340" y="1867457"/>
            <a:ext cx="10705320" cy="4684952"/>
            <a:chOff x="448194" y="1753157"/>
            <a:chExt cx="10705320" cy="4684952"/>
          </a:xfrm>
        </p:grpSpPr>
        <p:sp>
          <p:nvSpPr>
            <p:cNvPr id="2" name="TextBox 1"/>
            <p:cNvSpPr txBox="1"/>
            <p:nvPr/>
          </p:nvSpPr>
          <p:spPr>
            <a:xfrm>
              <a:off x="463359" y="3391121"/>
              <a:ext cx="7271542" cy="3046988"/>
            </a:xfrm>
            <a:prstGeom prst="rect">
              <a:avLst/>
            </a:prstGeom>
            <a:noFill/>
          </p:spPr>
          <p:txBody>
            <a:bodyPr wrap="none" rtlCol="0">
              <a:spAutoFit/>
            </a:bodyPr>
            <a:lstStyle/>
            <a:p>
              <a:r>
                <a:rPr lang="ko-KR" altLang="en-US" sz="1600" dirty="0" smtClean="0">
                  <a:latin typeface="10X10" panose="020D0604000000000000" pitchFamily="50" charset="-127"/>
                  <a:ea typeface="10X10" panose="020D0604000000000000" pitchFamily="50" charset="-127"/>
                </a:rPr>
                <a:t>모델로부터 전달받은 객체</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즉 각 데이터들의 목록을 </a:t>
              </a:r>
              <a:r>
                <a:rPr lang="ko-KR" altLang="en-US" sz="1600" dirty="0" err="1" smtClean="0">
                  <a:solidFill>
                    <a:srgbClr val="0076C8"/>
                  </a:solidFill>
                  <a:latin typeface="10X10" panose="020D0604000000000000" pitchFamily="50" charset="-127"/>
                  <a:ea typeface="10X10" panose="020D0604000000000000" pitchFamily="50" charset="-127"/>
                </a:rPr>
                <a:t>쿼리셋</a:t>
              </a:r>
              <a:r>
                <a:rPr lang="en-US" altLang="ko-KR" sz="1600" dirty="0" smtClean="0">
                  <a:solidFill>
                    <a:srgbClr val="0076C8"/>
                  </a:solidFill>
                  <a:latin typeface="10X10" panose="020D0604000000000000" pitchFamily="50" charset="-127"/>
                  <a:ea typeface="10X10" panose="020D0604000000000000" pitchFamily="50" charset="-127"/>
                </a:rPr>
                <a:t>(</a:t>
              </a:r>
              <a:r>
                <a:rPr lang="en-US" altLang="ko-KR" sz="1600" dirty="0" err="1" smtClean="0">
                  <a:solidFill>
                    <a:srgbClr val="0076C8"/>
                  </a:solidFill>
                  <a:latin typeface="10X10" panose="020D0604000000000000" pitchFamily="50" charset="-127"/>
                  <a:ea typeface="10X10" panose="020D0604000000000000" pitchFamily="50" charset="-127"/>
                </a:rPr>
                <a:t>Queryset</a:t>
              </a:r>
              <a:r>
                <a:rPr lang="en-US" altLang="ko-KR" sz="1600" dirty="0" smtClean="0">
                  <a:solidFill>
                    <a:srgbClr val="0076C8"/>
                  </a:solidFill>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이라 합니다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데이터베이스에 접근해서 </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좀 가져와줘</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하는 것을 쿼리</a:t>
              </a:r>
              <a:r>
                <a:rPr lang="en-US" altLang="ko-KR" sz="1600" dirty="0" smtClean="0">
                  <a:latin typeface="10X10" panose="020D0604000000000000" pitchFamily="50" charset="-127"/>
                  <a:ea typeface="10X10" panose="020D0604000000000000" pitchFamily="50" charset="-127"/>
                </a:rPr>
                <a:t>(Query)</a:t>
              </a:r>
              <a:r>
                <a:rPr lang="ko-KR" altLang="en-US" sz="1600" dirty="0" smtClean="0">
                  <a:latin typeface="10X10" panose="020D0604000000000000" pitchFamily="50" charset="-127"/>
                  <a:ea typeface="10X10" panose="020D0604000000000000" pitchFamily="50" charset="-127"/>
                </a:rPr>
                <a:t>라고 말하는데</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이 쿼리를 </a:t>
              </a:r>
              <a:r>
                <a:rPr lang="en-US" altLang="ko-KR" sz="1600" dirty="0" smtClean="0">
                  <a:latin typeface="10X10" panose="020D0604000000000000" pitchFamily="50" charset="-127"/>
                  <a:ea typeface="10X10" panose="020D0604000000000000" pitchFamily="50" charset="-127"/>
                </a:rPr>
                <a:t>DB</a:t>
              </a:r>
              <a:r>
                <a:rPr lang="ko-KR" altLang="en-US" sz="1600" dirty="0" smtClean="0">
                  <a:latin typeface="10X10" panose="020D0604000000000000" pitchFamily="50" charset="-127"/>
                  <a:ea typeface="10X10" panose="020D0604000000000000" pitchFamily="50" charset="-127"/>
                </a:rPr>
                <a:t>에 날려서 가져온 데이터들의 집합</a:t>
              </a:r>
              <a:r>
                <a:rPr lang="en-US" altLang="ko-KR" sz="1600" dirty="0" smtClean="0">
                  <a:latin typeface="10X10" panose="020D0604000000000000" pitchFamily="50" charset="-127"/>
                  <a:ea typeface="10X10" panose="020D0604000000000000" pitchFamily="50" charset="-127"/>
                </a:rPr>
                <a:t>(Set)</a:t>
              </a:r>
              <a:r>
                <a:rPr lang="ko-KR" altLang="en-US" sz="1600" dirty="0" smtClean="0">
                  <a:latin typeface="10X10" panose="020D0604000000000000" pitchFamily="50" charset="-127"/>
                  <a:ea typeface="10X10" panose="020D0604000000000000" pitchFamily="50" charset="-127"/>
                </a:rPr>
                <a:t>을 </a:t>
              </a:r>
              <a:r>
                <a:rPr lang="ko-KR" altLang="en-US" sz="1600" dirty="0" err="1" smtClean="0">
                  <a:latin typeface="10X10" panose="020D0604000000000000" pitchFamily="50" charset="-127"/>
                  <a:ea typeface="10X10" panose="020D0604000000000000" pitchFamily="50" charset="-127"/>
                </a:rPr>
                <a:t>쿼리셋이라고</a:t>
              </a:r>
              <a:r>
                <a:rPr lang="ko-KR" altLang="en-US" sz="1600" dirty="0" smtClean="0">
                  <a:latin typeface="10X10" panose="020D0604000000000000" pitchFamily="50" charset="-127"/>
                  <a:ea typeface="10X10" panose="020D0604000000000000" pitchFamily="50" charset="-127"/>
                </a:rPr>
                <a:t> 하는 것</a:t>
              </a:r>
              <a:r>
                <a:rPr lang="en-US" altLang="ko-KR" sz="1600" dirty="0" smtClean="0">
                  <a:latin typeface="10X10" panose="020D0604000000000000" pitchFamily="50" charset="-127"/>
                  <a:ea typeface="10X10" panose="020D0604000000000000" pitchFamily="50" charset="-127"/>
                </a:rPr>
                <a:t>!)</a:t>
              </a:r>
            </a:p>
            <a:p>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그리고 그 </a:t>
              </a:r>
              <a:r>
                <a:rPr lang="ko-KR" altLang="en-US" sz="1600" dirty="0" err="1" smtClean="0">
                  <a:latin typeface="10X10" panose="020D0604000000000000" pitchFamily="50" charset="-127"/>
                  <a:ea typeface="10X10" panose="020D0604000000000000" pitchFamily="50" charset="-127"/>
                </a:rPr>
                <a:t>쿼리셋이</a:t>
              </a:r>
              <a:r>
                <a:rPr lang="ko-KR" altLang="en-US" sz="1600" dirty="0" smtClean="0">
                  <a:latin typeface="10X10" panose="020D0604000000000000" pitchFamily="50" charset="-127"/>
                  <a:ea typeface="10X10" panose="020D0604000000000000" pitchFamily="50" charset="-127"/>
                </a:rPr>
                <a:t> 담고 있는 데이터들을</a:t>
              </a:r>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유저들이 쓰기 좋게 지지고 볶고 원하는 대로 처리할 수 있게 만들어놓은 일종의 함수를</a:t>
              </a:r>
              <a:endParaRPr lang="en-US" altLang="ko-KR" sz="1600" dirty="0" smtClean="0">
                <a:latin typeface="10X10" panose="020D0604000000000000" pitchFamily="50" charset="-127"/>
                <a:ea typeface="10X10" panose="020D0604000000000000" pitchFamily="50" charset="-127"/>
              </a:endParaRPr>
            </a:p>
            <a:p>
              <a:r>
                <a:rPr lang="ko-KR" altLang="en-US" sz="1600" dirty="0" err="1" smtClean="0">
                  <a:solidFill>
                    <a:schemeClr val="accent4"/>
                  </a:solidFill>
                  <a:latin typeface="10X10" panose="020D0604000000000000" pitchFamily="50" charset="-127"/>
                  <a:ea typeface="10X10" panose="020D0604000000000000" pitchFamily="50" charset="-127"/>
                </a:rPr>
                <a:t>쿼리셋</a:t>
              </a:r>
              <a:r>
                <a:rPr lang="ko-KR" altLang="en-US" sz="1600" dirty="0" smtClean="0">
                  <a:solidFill>
                    <a:schemeClr val="accent4"/>
                  </a:solidFill>
                  <a:latin typeface="10X10" panose="020D0604000000000000" pitchFamily="50" charset="-127"/>
                  <a:ea typeface="10X10" panose="020D0604000000000000" pitchFamily="50" charset="-127"/>
                </a:rPr>
                <a:t> 메서드</a:t>
              </a:r>
              <a:r>
                <a:rPr lang="en-US" altLang="ko-KR" sz="1600" dirty="0" smtClean="0">
                  <a:solidFill>
                    <a:schemeClr val="accent4"/>
                  </a:solidFill>
                  <a:latin typeface="10X10" panose="020D0604000000000000" pitchFamily="50" charset="-127"/>
                  <a:ea typeface="10X10" panose="020D0604000000000000" pitchFamily="50" charset="-127"/>
                </a:rPr>
                <a:t>(</a:t>
              </a:r>
              <a:r>
                <a:rPr lang="en-US" altLang="ko-KR" sz="1600" dirty="0" err="1" smtClean="0">
                  <a:solidFill>
                    <a:schemeClr val="accent4"/>
                  </a:solidFill>
                  <a:latin typeface="10X10" panose="020D0604000000000000" pitchFamily="50" charset="-127"/>
                  <a:ea typeface="10X10" panose="020D0604000000000000" pitchFamily="50" charset="-127"/>
                </a:rPr>
                <a:t>Queryset</a:t>
              </a:r>
              <a:r>
                <a:rPr lang="en-US" altLang="ko-KR" sz="1600" dirty="0" smtClean="0">
                  <a:solidFill>
                    <a:schemeClr val="accent4"/>
                  </a:solidFill>
                  <a:latin typeface="10X10" panose="020D0604000000000000" pitchFamily="50" charset="-127"/>
                  <a:ea typeface="10X10" panose="020D0604000000000000" pitchFamily="50" charset="-127"/>
                </a:rPr>
                <a:t> Method)</a:t>
              </a:r>
              <a:r>
                <a:rPr lang="ko-KR" altLang="en-US" sz="1600" dirty="0" smtClean="0">
                  <a:latin typeface="10X10" panose="020D0604000000000000" pitchFamily="50" charset="-127"/>
                  <a:ea typeface="10X10" panose="020D0604000000000000" pitchFamily="50" charset="-127"/>
                </a:rPr>
                <a:t>라고 합니다</a:t>
              </a:r>
              <a:r>
                <a:rPr lang="en-US" altLang="ko-KR" sz="1600" dirty="0" smtClean="0">
                  <a:latin typeface="10X10" panose="020D0604000000000000" pitchFamily="50" charset="-127"/>
                  <a:ea typeface="10X10" panose="020D0604000000000000" pitchFamily="50" charset="-127"/>
                </a:rPr>
                <a:t>.</a:t>
              </a:r>
            </a:p>
            <a:p>
              <a:r>
                <a:rPr lang="en-US" altLang="ko-KR" sz="1600" dirty="0" smtClean="0">
                  <a:latin typeface="10X10" panose="020D0604000000000000" pitchFamily="50" charset="-127"/>
                  <a:ea typeface="10X10" panose="020D0604000000000000" pitchFamily="50" charset="-127"/>
                </a:rPr>
                <a:t>(</a:t>
              </a:r>
              <a:r>
                <a:rPr lang="ko-KR" altLang="en-US" sz="1600" dirty="0" err="1" smtClean="0">
                  <a:latin typeface="10X10" panose="020D0604000000000000" pitchFamily="50" charset="-127"/>
                  <a:ea typeface="10X10" panose="020D0604000000000000" pitchFamily="50" charset="-127"/>
                </a:rPr>
                <a:t>쿼리셋</a:t>
              </a:r>
              <a:r>
                <a:rPr lang="ko-KR" altLang="en-US" sz="1600" dirty="0" smtClean="0">
                  <a:latin typeface="10X10" panose="020D0604000000000000" pitchFamily="50" charset="-127"/>
                  <a:ea typeface="10X10" panose="020D0604000000000000" pitchFamily="50" charset="-127"/>
                </a:rPr>
                <a:t> 메서드의 종류는 </a:t>
              </a:r>
              <a:r>
                <a:rPr lang="ko-KR" altLang="en-US" sz="1600" dirty="0" err="1" smtClean="0">
                  <a:latin typeface="10X10" panose="020D0604000000000000" pitchFamily="50" charset="-127"/>
                  <a:ea typeface="10X10" panose="020D0604000000000000" pitchFamily="50" charset="-127"/>
                </a:rPr>
                <a:t>너무너무너무</a:t>
              </a:r>
              <a:r>
                <a:rPr lang="ko-KR" altLang="en-US" sz="1600" dirty="0" smtClean="0">
                  <a:latin typeface="10X10" panose="020D0604000000000000" pitchFamily="50" charset="-127"/>
                  <a:ea typeface="10X10" panose="020D0604000000000000" pitchFamily="50" charset="-127"/>
                </a:rPr>
                <a:t> 다양해서 필요할 때마다</a:t>
              </a:r>
              <a:endParaRPr lang="en-US" altLang="ko-KR" sz="1600" dirty="0" smtClean="0">
                <a:latin typeface="10X10" panose="020D0604000000000000" pitchFamily="50" charset="-127"/>
                <a:ea typeface="10X10" panose="020D0604000000000000" pitchFamily="50" charset="-127"/>
              </a:endParaRPr>
            </a:p>
            <a:p>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이런 메서드는 있을까</a:t>
              </a: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하면서 찾아보는 것이 좋다</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참고</a:t>
              </a:r>
              <a:r>
                <a:rPr lang="en-US" altLang="ko-KR" sz="1600" dirty="0" smtClean="0">
                  <a:latin typeface="10X10" panose="020D0604000000000000" pitchFamily="50" charset="-127"/>
                  <a:ea typeface="10X10" panose="020D0604000000000000" pitchFamily="50" charset="-127"/>
                </a:rPr>
                <a:t>: </a:t>
              </a:r>
              <a:r>
                <a:rPr lang="en-US" altLang="ko-KR" sz="1600" dirty="0" smtClean="0">
                  <a:latin typeface="10X10" panose="020D0604000000000000" pitchFamily="50" charset="-127"/>
                  <a:ea typeface="10X10" panose="020D0604000000000000" pitchFamily="50" charset="-127"/>
                  <a:hlinkClick r:id="rId3"/>
                </a:rPr>
                <a:t>https</a:t>
              </a:r>
              <a:r>
                <a:rPr lang="en-US" altLang="ko-KR" sz="1600" dirty="0">
                  <a:latin typeface="10X10" panose="020D0604000000000000" pitchFamily="50" charset="-127"/>
                  <a:ea typeface="10X10" panose="020D0604000000000000" pitchFamily="50" charset="-127"/>
                  <a:hlinkClick r:id="rId3"/>
                </a:rPr>
                <a:t>://docs.djangoproject.com/en/2.1/ref/models/querysets</a:t>
              </a:r>
              <a:r>
                <a:rPr lang="en-US" altLang="ko-KR" sz="1600" dirty="0" smtClean="0">
                  <a:latin typeface="10X10" panose="020D0604000000000000" pitchFamily="50" charset="-127"/>
                  <a:ea typeface="10X10" panose="020D0604000000000000" pitchFamily="50" charset="-127"/>
                  <a:hlinkClick r:id="rId3"/>
                </a:rPr>
                <a:t>/</a:t>
              </a:r>
              <a:endParaRPr lang="en-US" altLang="ko-KR" sz="1600" dirty="0" smtClean="0">
                <a:latin typeface="10X10" panose="020D0604000000000000" pitchFamily="50" charset="-127"/>
                <a:ea typeface="10X10" panose="020D0604000000000000" pitchFamily="50" charset="-127"/>
              </a:endParaRPr>
            </a:p>
            <a:p>
              <a:endParaRPr lang="en-US" altLang="ko-KR" sz="1600" dirty="0" smtClean="0">
                <a:latin typeface="10X10" panose="020D0604000000000000" pitchFamily="50" charset="-127"/>
                <a:ea typeface="10X10" panose="020D0604000000000000" pitchFamily="50" charset="-127"/>
              </a:endParaRPr>
            </a:p>
          </p:txBody>
        </p:sp>
        <p:sp>
          <p:nvSpPr>
            <p:cNvPr id="6" name="TextBox 5"/>
            <p:cNvSpPr txBox="1"/>
            <p:nvPr/>
          </p:nvSpPr>
          <p:spPr>
            <a:xfrm>
              <a:off x="448194" y="2514286"/>
              <a:ext cx="3458767" cy="646331"/>
            </a:xfrm>
            <a:prstGeom prst="rect">
              <a:avLst/>
            </a:prstGeom>
            <a:noFill/>
          </p:spPr>
          <p:txBody>
            <a:bodyPr wrap="none" rtlCol="0">
              <a:spAutoFit/>
            </a:bodyPr>
            <a:lstStyle/>
            <a:p>
              <a:r>
                <a:rPr lang="en-US" altLang="ko-KR" sz="3600" dirty="0" err="1" smtClean="0">
                  <a:solidFill>
                    <a:srgbClr val="0076C8"/>
                  </a:solidFill>
                  <a:latin typeface="10X10" panose="020D0604000000000000" pitchFamily="50" charset="-127"/>
                  <a:ea typeface="10X10" panose="020D0604000000000000" pitchFamily="50" charset="-127"/>
                </a:rPr>
                <a:t>Post.objects</a:t>
              </a:r>
              <a:r>
                <a:rPr lang="en-US" altLang="ko-KR" sz="3600" dirty="0" err="1" smtClean="0">
                  <a:solidFill>
                    <a:schemeClr val="accent4"/>
                  </a:solidFill>
                  <a:latin typeface="10X10" panose="020D0604000000000000" pitchFamily="50" charset="-127"/>
                  <a:ea typeface="10X10" panose="020D0604000000000000" pitchFamily="50" charset="-127"/>
                </a:rPr>
                <a:t>.all</a:t>
              </a:r>
              <a:endParaRPr lang="ko-KR" altLang="en-US" sz="3600" dirty="0">
                <a:solidFill>
                  <a:schemeClr val="accent4"/>
                </a:solidFill>
                <a:latin typeface="10X10" panose="020D0604000000000000" pitchFamily="50" charset="-127"/>
                <a:ea typeface="10X10" panose="020D0604000000000000" pitchFamily="50" charset="-127"/>
              </a:endParaRPr>
            </a:p>
          </p:txBody>
        </p:sp>
        <p:grpSp>
          <p:nvGrpSpPr>
            <p:cNvPr id="22" name="그룹 21"/>
            <p:cNvGrpSpPr/>
            <p:nvPr/>
          </p:nvGrpSpPr>
          <p:grpSpPr>
            <a:xfrm>
              <a:off x="4099130" y="1753157"/>
              <a:ext cx="4118420" cy="1407460"/>
              <a:chOff x="6859466" y="1857400"/>
              <a:chExt cx="4118420" cy="1407460"/>
            </a:xfrm>
          </p:grpSpPr>
          <p:pic>
            <p:nvPicPr>
              <p:cNvPr id="18" name="그림 17"/>
              <p:cNvPicPr>
                <a:picLocks noChangeAspect="1"/>
              </p:cNvPicPr>
              <p:nvPr/>
            </p:nvPicPr>
            <p:blipFill rotWithShape="1">
              <a:blip r:embed="rId4"/>
              <a:srcRect l="18039" t="22091" r="54608" b="64663"/>
              <a:stretch/>
            </p:blipFill>
            <p:spPr>
              <a:xfrm>
                <a:off x="6859466" y="1857400"/>
                <a:ext cx="3406769" cy="928009"/>
              </a:xfrm>
              <a:prstGeom prst="rect">
                <a:avLst/>
              </a:prstGeom>
            </p:spPr>
          </p:pic>
          <p:pic>
            <p:nvPicPr>
              <p:cNvPr id="20" name="그림 19"/>
              <p:cNvPicPr>
                <a:picLocks noChangeAspect="1"/>
              </p:cNvPicPr>
              <p:nvPr/>
            </p:nvPicPr>
            <p:blipFill rotWithShape="1">
              <a:blip r:embed="rId4"/>
              <a:srcRect l="21634" t="31052" r="67518" b="67253"/>
              <a:stretch/>
            </p:blipFill>
            <p:spPr>
              <a:xfrm>
                <a:off x="6859466" y="2903035"/>
                <a:ext cx="4118420" cy="361825"/>
              </a:xfrm>
              <a:prstGeom prst="rect">
                <a:avLst/>
              </a:prstGeom>
              <a:ln w="38100">
                <a:solidFill>
                  <a:srgbClr val="0076C8"/>
                </a:solidFill>
              </a:ln>
            </p:spPr>
          </p:pic>
          <p:cxnSp>
            <p:nvCxnSpPr>
              <p:cNvPr id="12" name="직선 연결선 11"/>
              <p:cNvCxnSpPr/>
              <p:nvPr/>
            </p:nvCxnSpPr>
            <p:spPr>
              <a:xfrm flipV="1">
                <a:off x="6859466" y="2567355"/>
                <a:ext cx="429357" cy="319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8695592" y="2569715"/>
                <a:ext cx="2282294" cy="3173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그룹 24"/>
            <p:cNvGrpSpPr/>
            <p:nvPr/>
          </p:nvGrpSpPr>
          <p:grpSpPr>
            <a:xfrm>
              <a:off x="7840393" y="4122749"/>
              <a:ext cx="3313121" cy="1812857"/>
              <a:chOff x="8578946" y="4519246"/>
              <a:chExt cx="3313121" cy="1812857"/>
            </a:xfrm>
          </p:grpSpPr>
          <p:sp>
            <p:nvSpPr>
              <p:cNvPr id="23" name="양쪽 중괄호 22"/>
              <p:cNvSpPr/>
              <p:nvPr/>
            </p:nvSpPr>
            <p:spPr>
              <a:xfrm>
                <a:off x="8578946" y="4519246"/>
                <a:ext cx="3313121" cy="1812857"/>
              </a:xfrm>
              <a:prstGeom prst="bracePair">
                <a:avLst>
                  <a:gd name="adj" fmla="val 8818"/>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8893966" y="4917842"/>
                <a:ext cx="2802883" cy="1015663"/>
              </a:xfrm>
              <a:prstGeom prst="rect">
                <a:avLst/>
              </a:prstGeom>
              <a:noFill/>
            </p:spPr>
            <p:txBody>
              <a:bodyPr wrap="none" rtlCol="0">
                <a:spAutoFit/>
              </a:bodyPr>
              <a:lstStyle/>
              <a:p>
                <a:r>
                  <a:rPr lang="ko-KR" altLang="en-US" sz="1200" dirty="0" smtClean="0">
                    <a:latin typeface="10X10" panose="020D0604000000000000" pitchFamily="50" charset="-127"/>
                    <a:ea typeface="10X10" panose="020D0604000000000000" pitchFamily="50" charset="-127"/>
                  </a:rPr>
                  <a:t>저장된 데이터를 다 가져와라 </a:t>
                </a:r>
                <a:r>
                  <a:rPr lang="en-US" altLang="ko-KR" sz="1200" dirty="0" smtClean="0">
                    <a:solidFill>
                      <a:schemeClr val="accent4"/>
                    </a:solidFill>
                    <a:latin typeface="10X10" panose="020D0604000000000000" pitchFamily="50" charset="-127"/>
                    <a:ea typeface="10X10" panose="020D0604000000000000" pitchFamily="50" charset="-127"/>
                  </a:rPr>
                  <a:t>.all</a:t>
                </a:r>
              </a:p>
              <a:p>
                <a:r>
                  <a:rPr lang="ko-KR" altLang="en-US" sz="1200" dirty="0" smtClean="0">
                    <a:latin typeface="10X10" panose="020D0604000000000000" pitchFamily="50" charset="-127"/>
                    <a:ea typeface="10X10" panose="020D0604000000000000" pitchFamily="50" charset="-127"/>
                  </a:rPr>
                  <a:t>가져온 데이터가 몇 개인지 세어라 </a:t>
                </a:r>
                <a:r>
                  <a:rPr lang="en-US" altLang="ko-KR" sz="1200" dirty="0" smtClean="0">
                    <a:solidFill>
                      <a:schemeClr val="accent4"/>
                    </a:solidFill>
                    <a:latin typeface="10X10" panose="020D0604000000000000" pitchFamily="50" charset="-127"/>
                    <a:ea typeface="10X10" panose="020D0604000000000000" pitchFamily="50" charset="-127"/>
                  </a:rPr>
                  <a:t>.count</a:t>
                </a:r>
              </a:p>
              <a:p>
                <a:r>
                  <a:rPr lang="ko-KR" altLang="en-US" sz="1200" dirty="0" smtClean="0">
                    <a:latin typeface="10X10" panose="020D0604000000000000" pitchFamily="50" charset="-127"/>
                    <a:ea typeface="10X10" panose="020D0604000000000000" pitchFamily="50" charset="-127"/>
                  </a:rPr>
                  <a:t>가져온 것 중 첫 번째 데이터를 줘라 </a:t>
                </a:r>
                <a:r>
                  <a:rPr lang="en-US" altLang="ko-KR" sz="1200" dirty="0" smtClean="0">
                    <a:solidFill>
                      <a:schemeClr val="accent4"/>
                    </a:solidFill>
                    <a:latin typeface="10X10" panose="020D0604000000000000" pitchFamily="50" charset="-127"/>
                    <a:ea typeface="10X10" panose="020D0604000000000000" pitchFamily="50" charset="-127"/>
                  </a:rPr>
                  <a:t>.first</a:t>
                </a:r>
              </a:p>
              <a:p>
                <a:r>
                  <a:rPr lang="ko-KR" altLang="en-US" sz="1200" dirty="0" smtClean="0">
                    <a:latin typeface="10X10" panose="020D0604000000000000" pitchFamily="50" charset="-127"/>
                    <a:ea typeface="10X10" panose="020D0604000000000000" pitchFamily="50" charset="-127"/>
                  </a:rPr>
                  <a:t>가져온 것 중 마지막 데이터를 줘라 </a:t>
                </a:r>
                <a:r>
                  <a:rPr lang="en-US" altLang="ko-KR" sz="1200" dirty="0" smtClean="0">
                    <a:solidFill>
                      <a:srgbClr val="FFDD74"/>
                    </a:solidFill>
                    <a:latin typeface="10X10" panose="020D0604000000000000" pitchFamily="50" charset="-127"/>
                    <a:ea typeface="10X10" panose="020D0604000000000000" pitchFamily="50" charset="-127"/>
                  </a:rPr>
                  <a:t>.</a:t>
                </a:r>
                <a:r>
                  <a:rPr lang="en-US" altLang="ko-KR" sz="1200" dirty="0" smtClean="0">
                    <a:solidFill>
                      <a:schemeClr val="accent4"/>
                    </a:solidFill>
                    <a:latin typeface="10X10" panose="020D0604000000000000" pitchFamily="50" charset="-127"/>
                    <a:ea typeface="10X10" panose="020D0604000000000000" pitchFamily="50" charset="-127"/>
                  </a:rPr>
                  <a:t>last</a:t>
                </a:r>
              </a:p>
              <a:p>
                <a:r>
                  <a:rPr lang="ko-KR" altLang="en-US" sz="1200" dirty="0" smtClean="0">
                    <a:latin typeface="10X10" panose="020D0604000000000000" pitchFamily="50" charset="-127"/>
                    <a:ea typeface="10X10" panose="020D0604000000000000" pitchFamily="50" charset="-127"/>
                  </a:rPr>
                  <a:t>등등</a:t>
                </a:r>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grpSp>
      </p:grpSp>
    </p:spTree>
    <p:extLst>
      <p:ext uri="{BB962C8B-B14F-4D97-AF65-F5344CB8AC3E}">
        <p14:creationId xmlns:p14="http://schemas.microsoft.com/office/powerpoint/2010/main" val="2631400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360022"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url</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등록하기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1211409" y="2159535"/>
            <a:ext cx="5653792"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11) </a:t>
            </a:r>
            <a:r>
              <a:rPr lang="ko-KR" altLang="en-US" dirty="0" smtClean="0">
                <a:latin typeface="10X10" panose="020D0604000000000000" pitchFamily="50" charset="-127"/>
                <a:ea typeface="10X10" panose="020D0604000000000000" pitchFamily="50" charset="-127"/>
              </a:rPr>
              <a:t>방금 </a:t>
            </a:r>
            <a:r>
              <a:rPr lang="en-US" altLang="ko-KR" dirty="0" smtClean="0">
                <a:latin typeface="10X10" panose="020D0604000000000000" pitchFamily="50" charset="-127"/>
                <a:ea typeface="10X10" panose="020D0604000000000000" pitchFamily="50" charset="-127"/>
              </a:rPr>
              <a:t>view</a:t>
            </a:r>
            <a:r>
              <a:rPr lang="ko-KR" altLang="en-US" dirty="0" smtClean="0">
                <a:latin typeface="10X10" panose="020D0604000000000000" pitchFamily="50" charset="-127"/>
                <a:ea typeface="10X10" panose="020D0604000000000000" pitchFamily="50" charset="-127"/>
              </a:rPr>
              <a:t>에서 연결하기로 한 </a:t>
            </a:r>
            <a:r>
              <a:rPr lang="en-US" altLang="ko-KR" dirty="0" smtClean="0">
                <a:latin typeface="10X10" panose="020D0604000000000000" pitchFamily="50" charset="-127"/>
                <a:ea typeface="10X10" panose="020D0604000000000000" pitchFamily="50" charset="-127"/>
              </a:rPr>
              <a:t>home.html </a:t>
            </a:r>
            <a:r>
              <a:rPr lang="ko-KR" altLang="en-US" dirty="0" smtClean="0">
                <a:latin typeface="10X10" panose="020D0604000000000000" pitchFamily="50" charset="-127"/>
                <a:ea typeface="10X10" panose="020D0604000000000000" pitchFamily="50" charset="-127"/>
              </a:rPr>
              <a:t>파일을</a:t>
            </a:r>
            <a:endParaRPr lang="en-US" altLang="ko-KR" dirty="0" smtClean="0">
              <a:latin typeface="10X10" panose="020D0604000000000000" pitchFamily="50" charset="-127"/>
              <a:ea typeface="10X10" panose="020D0604000000000000" pitchFamily="50" charset="-127"/>
            </a:endParaRPr>
          </a:p>
          <a:p>
            <a:r>
              <a:rPr lang="ko-KR" altLang="en-US" dirty="0" smtClean="0">
                <a:latin typeface="10X10" panose="020D0604000000000000" pitchFamily="50" charset="-127"/>
                <a:ea typeface="10X10" panose="020D0604000000000000" pitchFamily="50" charset="-127"/>
              </a:rPr>
              <a:t>어떤 </a:t>
            </a:r>
            <a:r>
              <a:rPr lang="en-US" altLang="ko-KR" dirty="0" err="1" smtClean="0">
                <a:latin typeface="10X10" panose="020D0604000000000000" pitchFamily="50" charset="-127"/>
                <a:ea typeface="10X10" panose="020D0604000000000000" pitchFamily="50" charset="-127"/>
              </a:rPr>
              <a:t>url</a:t>
            </a:r>
            <a:r>
              <a:rPr lang="ko-KR" altLang="en-US" dirty="0" smtClean="0">
                <a:latin typeface="10X10" panose="020D0604000000000000" pitchFamily="50" charset="-127"/>
                <a:ea typeface="10X10" panose="020D0604000000000000" pitchFamily="50" charset="-127"/>
              </a:rPr>
              <a:t>로 접근하면 만날 수 있을지 </a:t>
            </a:r>
            <a:r>
              <a:rPr lang="en-US" altLang="ko-KR" dirty="0" smtClean="0">
                <a:solidFill>
                  <a:srgbClr val="0076C8"/>
                </a:solidFill>
                <a:latin typeface="10X10" panose="020D0604000000000000" pitchFamily="50" charset="-127"/>
                <a:ea typeface="10X10" panose="020D0604000000000000" pitchFamily="50" charset="-127"/>
              </a:rPr>
              <a:t>urls.py</a:t>
            </a:r>
            <a:r>
              <a:rPr lang="ko-KR" altLang="en-US" dirty="0" smtClean="0">
                <a:latin typeface="10X10" panose="020D0604000000000000" pitchFamily="50" charset="-127"/>
                <a:ea typeface="10X10" panose="020D0604000000000000" pitchFamily="50" charset="-127"/>
              </a:rPr>
              <a:t>에 등록해준다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6" name="TextBox 5"/>
          <p:cNvSpPr txBox="1"/>
          <p:nvPr/>
        </p:nvSpPr>
        <p:spPr>
          <a:xfrm>
            <a:off x="6081953" y="2915047"/>
            <a:ext cx="5127750" cy="2462213"/>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url</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admin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3: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a:t>
            </a:r>
            <a:r>
              <a:rPr lang="en-US" altLang="ko-KR" sz="1400" dirty="0" smtClean="0">
                <a:solidFill>
                  <a:schemeClr val="bg2">
                    <a:lumMod val="75000"/>
                  </a:schemeClr>
                </a:solidFill>
                <a:latin typeface="10X10" panose="020D0604000000000000" pitchFamily="50" charset="-127"/>
                <a:ea typeface="10X10" panose="020D0604000000000000" pitchFamily="50" charset="-127"/>
              </a:rPr>
              <a:t>blog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앱</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안에 있는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views.py</a:t>
            </a:r>
            <a:r>
              <a:rPr lang="ko-KR" altLang="en-US" sz="1400" dirty="0" smtClean="0">
                <a:solidFill>
                  <a:schemeClr val="bg2">
                    <a:lumMod val="75000"/>
                  </a:schemeClr>
                </a:solidFill>
                <a:latin typeface="10X10" panose="020D0604000000000000" pitchFamily="50" charset="-127"/>
                <a:ea typeface="10X10" panose="020D0604000000000000" pitchFamily="50" charset="-127"/>
              </a:rPr>
              <a:t>를 가져와서</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solidFill>
                  <a:srgbClr val="0076C8"/>
                </a:solidFill>
                <a:latin typeface="10X10" panose="020D0604000000000000" pitchFamily="50" charset="-127"/>
                <a:ea typeface="10X10" panose="020D0604000000000000" pitchFamily="50" charset="-127"/>
              </a:rPr>
              <a:t>5</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내가 등록한 </a:t>
            </a:r>
            <a:r>
              <a:rPr lang="en-US" altLang="ko-KR" sz="1400" dirty="0" err="1" smtClean="0">
                <a:latin typeface="10X10" panose="020D0604000000000000" pitchFamily="50" charset="-127"/>
                <a:ea typeface="10X10" panose="020D0604000000000000" pitchFamily="50" charset="-127"/>
              </a:rPr>
              <a:t>url</a:t>
            </a:r>
            <a:r>
              <a:rPr lang="en-US" altLang="ko-KR" sz="1400" dirty="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패턴들은 다음과 같아</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6</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a:t>
            </a:r>
            <a:r>
              <a:rPr lang="en-US" altLang="ko-KR" sz="1400" dirty="0" smtClean="0">
                <a:solidFill>
                  <a:srgbClr val="839D5C"/>
                </a:solidFill>
                <a:latin typeface="10X10" panose="020D0604000000000000" pitchFamily="50" charset="-127"/>
                <a:ea typeface="10X10" panose="020D0604000000000000" pitchFamily="50" charset="-127"/>
              </a:rPr>
              <a:t>/admin</a:t>
            </a:r>
            <a:r>
              <a:rPr lang="ko-KR" altLang="en-US" sz="1400" dirty="0" smtClean="0">
                <a:latin typeface="10X10" panose="020D0604000000000000" pitchFamily="50" charset="-127"/>
                <a:ea typeface="10X10" panose="020D0604000000000000" pitchFamily="50" charset="-127"/>
              </a:rPr>
              <a:t>으로 끝나는 </a:t>
            </a:r>
            <a:r>
              <a:rPr lang="en-US" altLang="ko-KR" sz="1400" dirty="0" err="1" smtClean="0">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 </a:t>
            </a:r>
            <a:r>
              <a:rPr lang="en-US" altLang="ko-KR" sz="1400" dirty="0" smtClean="0">
                <a:latin typeface="10X10" panose="020D0604000000000000" pitchFamily="50" charset="-127"/>
                <a:ea typeface="10X10" panose="020D0604000000000000" pitchFamily="50" charset="-127"/>
              </a:rPr>
              <a:t>admin </a:t>
            </a:r>
            <a:r>
              <a:rPr lang="ko-KR" altLang="en-US" sz="1400" dirty="0" smtClean="0">
                <a:latin typeface="10X10" panose="020D0604000000000000" pitchFamily="50" charset="-127"/>
                <a:ea typeface="10X10" panose="020D0604000000000000" pitchFamily="50" charset="-127"/>
              </a:rPr>
              <a:t>사이트로 연결할 거야</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우리가 만들지도 않았는데</a:t>
            </a:r>
            <a:r>
              <a:rPr lang="en-US" altLang="ko-KR" sz="1400" dirty="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바로 접속되는 이유</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 </a:t>
            </a:r>
            <a:r>
              <a:rPr lang="ko-KR" altLang="en-US" sz="1400" dirty="0" smtClean="0">
                <a:latin typeface="10X10" panose="020D0604000000000000" pitchFamily="50" charset="-127"/>
                <a:ea typeface="10X10" panose="020D0604000000000000" pitchFamily="50" charset="-127"/>
              </a:rPr>
              <a:t>장고가 미리 이렇게 등록 해놓기 때문</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7</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 뒤에 아무것도 안 붙는 </a:t>
            </a:r>
            <a:r>
              <a:rPr lang="en-US" altLang="ko-KR" sz="1400" dirty="0" err="1" smtClean="0">
                <a:solidFill>
                  <a:srgbClr val="839D5C"/>
                </a:solidFill>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 </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즉 초기 화면</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views.py</a:t>
            </a:r>
            <a:r>
              <a:rPr lang="ko-KR" altLang="en-US" sz="1400" dirty="0" smtClean="0">
                <a:latin typeface="10X10" panose="020D0604000000000000" pitchFamily="50" charset="-127"/>
                <a:ea typeface="10X10" panose="020D0604000000000000" pitchFamily="50" charset="-127"/>
              </a:rPr>
              <a:t>에 정의한 함수 중 </a:t>
            </a:r>
            <a:r>
              <a:rPr lang="en-US" altLang="ko-KR" sz="1400" dirty="0" smtClean="0">
                <a:latin typeface="10X10" panose="020D0604000000000000" pitchFamily="50" charset="-127"/>
                <a:ea typeface="10X10" panose="020D0604000000000000" pitchFamily="50" charset="-127"/>
              </a:rPr>
              <a:t>home</a:t>
            </a:r>
            <a:r>
              <a:rPr lang="ko-KR" altLang="en-US" sz="1400" dirty="0" smtClean="0">
                <a:latin typeface="10X10" panose="020D0604000000000000" pitchFamily="50" charset="-127"/>
                <a:ea typeface="10X10" panose="020D0604000000000000" pitchFamily="50" charset="-127"/>
              </a:rPr>
              <a:t>으로 연결할 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연결을 </a:t>
            </a:r>
            <a:r>
              <a:rPr lang="en-US" altLang="ko-KR" sz="1400" dirty="0" smtClean="0">
                <a:latin typeface="10X10" panose="020D0604000000000000" pitchFamily="50" charset="-127"/>
                <a:ea typeface="10X10" panose="020D0604000000000000" pitchFamily="50" charset="-127"/>
              </a:rPr>
              <a:t>“home”</a:t>
            </a:r>
            <a:r>
              <a:rPr lang="ko-KR" altLang="en-US" sz="1400" dirty="0" smtClean="0">
                <a:latin typeface="10X10" panose="020D0604000000000000" pitchFamily="50" charset="-127"/>
                <a:ea typeface="10X10" panose="020D0604000000000000" pitchFamily="50" charset="-127"/>
              </a:rPr>
              <a:t>이라고 </a:t>
            </a:r>
            <a:r>
              <a:rPr lang="ko-KR" altLang="en-US" sz="1400" dirty="0" err="1" smtClean="0">
                <a:latin typeface="10X10" panose="020D0604000000000000" pitchFamily="50" charset="-127"/>
                <a:ea typeface="10X10" panose="020D0604000000000000" pitchFamily="50" charset="-127"/>
              </a:rPr>
              <a:t>부를게</a:t>
            </a:r>
            <a:r>
              <a:rPr lang="en-US" altLang="ko-KR" sz="1400" dirty="0" smtClean="0">
                <a:latin typeface="10X10" panose="020D0604000000000000" pitchFamily="50" charset="-127"/>
                <a:ea typeface="10X10" panose="020D0604000000000000" pitchFamily="50" charset="-127"/>
              </a:rPr>
              <a:t>.</a:t>
            </a:r>
          </a:p>
        </p:txBody>
      </p:sp>
      <p:pic>
        <p:nvPicPr>
          <p:cNvPr id="12" name="그림 11"/>
          <p:cNvPicPr>
            <a:picLocks noChangeAspect="1"/>
          </p:cNvPicPr>
          <p:nvPr/>
        </p:nvPicPr>
        <p:blipFill rotWithShape="1">
          <a:blip r:embed="rId3"/>
          <a:srcRect l="18333" t="22506" r="60308" b="62000"/>
          <a:stretch/>
        </p:blipFill>
        <p:spPr>
          <a:xfrm>
            <a:off x="1327153" y="2976593"/>
            <a:ext cx="4465583" cy="1822261"/>
          </a:xfrm>
          <a:prstGeom prst="rect">
            <a:avLst/>
          </a:prstGeom>
        </p:spPr>
      </p:pic>
    </p:spTree>
    <p:extLst>
      <p:ext uri="{BB962C8B-B14F-4D97-AF65-F5344CB8AC3E}">
        <p14:creationId xmlns:p14="http://schemas.microsoft.com/office/powerpoint/2010/main" val="38770799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5820248"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만들기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home.html</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0" name="TextBox 9"/>
          <p:cNvSpPr txBox="1"/>
          <p:nvPr/>
        </p:nvSpPr>
        <p:spPr>
          <a:xfrm>
            <a:off x="470867" y="1935383"/>
            <a:ext cx="7125605"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12) </a:t>
            </a:r>
            <a:r>
              <a:rPr lang="ko-KR" altLang="en-US" dirty="0" smtClean="0">
                <a:latin typeface="10X10" panose="020D0604000000000000" pitchFamily="50" charset="-127"/>
                <a:ea typeface="10X10" panose="020D0604000000000000" pitchFamily="50" charset="-127"/>
              </a:rPr>
              <a:t>앱에서 사용할 </a:t>
            </a:r>
            <a:r>
              <a:rPr lang="en-US" altLang="ko-KR" dirty="0" smtClean="0">
                <a:latin typeface="10X10" panose="020D0604000000000000" pitchFamily="50" charset="-127"/>
                <a:ea typeface="10X10" panose="020D0604000000000000" pitchFamily="50" charset="-127"/>
              </a:rPr>
              <a:t>template</a:t>
            </a:r>
            <a:r>
              <a:rPr lang="ko-KR" altLang="en-US" dirty="0" smtClean="0">
                <a:latin typeface="10X10" panose="020D0604000000000000" pitchFamily="50" charset="-127"/>
                <a:ea typeface="10X10" panose="020D0604000000000000" pitchFamily="50" charset="-127"/>
              </a:rPr>
              <a:t>들을 모아둘 </a:t>
            </a:r>
            <a:r>
              <a:rPr lang="en-US" altLang="ko-KR" dirty="0" smtClean="0">
                <a:latin typeface="10X10" panose="020D0604000000000000" pitchFamily="50" charset="-127"/>
                <a:ea typeface="10X10" panose="020D0604000000000000" pitchFamily="50" charset="-127"/>
              </a:rPr>
              <a:t>templates </a:t>
            </a:r>
            <a:r>
              <a:rPr lang="ko-KR" altLang="en-US" dirty="0" smtClean="0">
                <a:latin typeface="10X10" panose="020D0604000000000000" pitchFamily="50" charset="-127"/>
                <a:ea typeface="10X10" panose="020D0604000000000000" pitchFamily="50" charset="-127"/>
              </a:rPr>
              <a:t>폴더를 하나 만든다</a:t>
            </a:r>
            <a:r>
              <a:rPr lang="en-US" altLang="ko-KR" dirty="0" smtClean="0">
                <a:latin typeface="10X10" panose="020D0604000000000000" pitchFamily="50" charset="-127"/>
                <a:ea typeface="10X10" panose="020D0604000000000000" pitchFamily="50" charset="-127"/>
              </a:rPr>
              <a:t>.</a:t>
            </a:r>
          </a:p>
          <a:p>
            <a:r>
              <a:rPr lang="en-US" altLang="ko-KR" dirty="0" smtClean="0">
                <a:latin typeface="10X10" panose="020D0604000000000000" pitchFamily="50" charset="-127"/>
                <a:ea typeface="10X10" panose="020D0604000000000000" pitchFamily="50" charset="-127"/>
              </a:rPr>
              <a:t>13) Templates </a:t>
            </a:r>
            <a:r>
              <a:rPr lang="ko-KR" altLang="en-US" dirty="0" smtClean="0">
                <a:latin typeface="10X10" panose="020D0604000000000000" pitchFamily="50" charset="-127"/>
                <a:ea typeface="10X10" panose="020D0604000000000000" pitchFamily="50" charset="-127"/>
              </a:rPr>
              <a:t>폴더 속에 </a:t>
            </a:r>
            <a:r>
              <a:rPr lang="en-US" altLang="ko-KR" dirty="0" smtClean="0">
                <a:latin typeface="10X10" panose="020D0604000000000000" pitchFamily="50" charset="-127"/>
                <a:ea typeface="10X10" panose="020D0604000000000000" pitchFamily="50" charset="-127"/>
              </a:rPr>
              <a:t>home.html</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파일을 추가한다</a:t>
            </a:r>
            <a:r>
              <a:rPr lang="en-US" altLang="ko-KR" dirty="0" smtClean="0">
                <a:latin typeface="10X10" panose="020D0604000000000000" pitchFamily="50" charset="-127"/>
                <a:ea typeface="10X10" panose="020D0604000000000000" pitchFamily="50" charset="-127"/>
              </a:rPr>
              <a:t>.</a:t>
            </a:r>
            <a:r>
              <a:rPr lang="ko-KR" altLang="en-US" dirty="0" smtClean="0">
                <a:latin typeface="10X10" panose="020D0604000000000000" pitchFamily="50" charset="-127"/>
                <a:ea typeface="10X10" panose="020D0604000000000000" pitchFamily="50" charset="-127"/>
              </a:rPr>
              <a:t> 아래 코드를 쓴다</a:t>
            </a:r>
            <a:r>
              <a:rPr lang="en-US" altLang="ko-KR" dirty="0" smtClean="0">
                <a:latin typeface="10X10" panose="020D0604000000000000" pitchFamily="50" charset="-127"/>
                <a:ea typeface="10X10" panose="020D0604000000000000" pitchFamily="50" charset="-127"/>
              </a:rPr>
              <a:t>.</a:t>
            </a:r>
          </a:p>
        </p:txBody>
      </p:sp>
      <p:pic>
        <p:nvPicPr>
          <p:cNvPr id="3" name="그림 2"/>
          <p:cNvPicPr>
            <a:picLocks noChangeAspect="1"/>
          </p:cNvPicPr>
          <p:nvPr/>
        </p:nvPicPr>
        <p:blipFill rotWithShape="1">
          <a:blip r:embed="rId3"/>
          <a:srcRect l="17837" t="22128" r="53386" b="62812"/>
          <a:stretch/>
        </p:blipFill>
        <p:spPr>
          <a:xfrm>
            <a:off x="580872" y="2581714"/>
            <a:ext cx="5297766" cy="1559463"/>
          </a:xfrm>
          <a:prstGeom prst="rect">
            <a:avLst/>
          </a:prstGeom>
        </p:spPr>
      </p:pic>
      <p:sp>
        <p:nvSpPr>
          <p:cNvPr id="4" name="TextBox 3"/>
          <p:cNvSpPr txBox="1"/>
          <p:nvPr/>
        </p:nvSpPr>
        <p:spPr>
          <a:xfrm>
            <a:off x="5982494" y="2706716"/>
            <a:ext cx="4554452" cy="2462213"/>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1: </a:t>
            </a:r>
            <a:r>
              <a:rPr lang="ko-KR" altLang="en-US" sz="1400" dirty="0" smtClean="0">
                <a:latin typeface="10X10" panose="020D0604000000000000" pitchFamily="50" charset="-127"/>
                <a:ea typeface="10X10" panose="020D0604000000000000" pitchFamily="50" charset="-127"/>
              </a:rPr>
              <a:t>페이지 상단 제목 </a:t>
            </a:r>
            <a:r>
              <a:rPr lang="en-US" altLang="ko-KR" sz="1400" dirty="0" smtClean="0">
                <a:latin typeface="10X10" panose="020D0604000000000000" pitchFamily="50" charset="-127"/>
                <a:ea typeface="10X10" panose="020D0604000000000000" pitchFamily="50" charset="-127"/>
              </a:rPr>
              <a:t>&lt;h1&gt; </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3-8: </a:t>
            </a:r>
            <a:r>
              <a:rPr lang="ko-KR" altLang="en-US" sz="1400" dirty="0" err="1" smtClean="0">
                <a:latin typeface="10X10" panose="020D0604000000000000" pitchFamily="50" charset="-127"/>
                <a:ea typeface="10X10" panose="020D0604000000000000" pitchFamily="50" charset="-127"/>
              </a:rPr>
              <a:t>파이썬</a:t>
            </a:r>
            <a:r>
              <a:rPr lang="ko-KR" altLang="en-US" sz="1400" dirty="0" smtClean="0">
                <a:latin typeface="10X10" panose="020D0604000000000000" pitchFamily="50" charset="-127"/>
                <a:ea typeface="10X10" panose="020D0604000000000000" pitchFamily="50" charset="-127"/>
              </a:rPr>
              <a:t> </a:t>
            </a:r>
            <a:r>
              <a:rPr lang="en-US" altLang="ko-KR" sz="1400" dirty="0" smtClean="0">
                <a:solidFill>
                  <a:srgbClr val="0076C8"/>
                </a:solidFill>
                <a:latin typeface="10X10" panose="020D0604000000000000" pitchFamily="50" charset="-127"/>
                <a:ea typeface="10X10" panose="020D0604000000000000" pitchFamily="50" charset="-127"/>
              </a:rPr>
              <a:t>‘for </a:t>
            </a:r>
            <a:r>
              <a:rPr lang="ko-KR" altLang="en-US" sz="1400" dirty="0" err="1" smtClean="0">
                <a:solidFill>
                  <a:srgbClr val="0076C8"/>
                </a:solidFill>
                <a:latin typeface="10X10" panose="020D0604000000000000" pitchFamily="50" charset="-127"/>
                <a:ea typeface="10X10" panose="020D0604000000000000" pitchFamily="50" charset="-127"/>
              </a:rPr>
              <a:t>반복문</a:t>
            </a:r>
            <a:r>
              <a:rPr lang="en-US" altLang="ko-KR" sz="1400" dirty="0" smtClean="0">
                <a:solidFill>
                  <a:srgbClr val="0076C8"/>
                </a:solidFill>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 문법</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home.html</a:t>
            </a:r>
            <a:r>
              <a:rPr lang="ko-KR" altLang="en-US" sz="1400" dirty="0" smtClean="0">
                <a:latin typeface="10X10" panose="020D0604000000000000" pitchFamily="50" charset="-127"/>
                <a:ea typeface="10X10" panose="020D0604000000000000" pitchFamily="50" charset="-127"/>
              </a:rPr>
              <a:t>로 </a:t>
            </a:r>
            <a:r>
              <a:rPr lang="en-US" altLang="ko-KR" sz="1400" dirty="0" smtClean="0">
                <a:solidFill>
                  <a:srgbClr val="0076C8"/>
                </a:solidFill>
                <a:latin typeface="10X10" panose="020D0604000000000000" pitchFamily="50" charset="-127"/>
                <a:ea typeface="10X10" panose="020D0604000000000000" pitchFamily="50" charset="-127"/>
              </a:rPr>
              <a:t>posts</a:t>
            </a:r>
            <a:r>
              <a:rPr lang="ko-KR" altLang="en-US" sz="1400" dirty="0" smtClean="0">
                <a:solidFill>
                  <a:srgbClr val="0076C8"/>
                </a:solidFill>
                <a:latin typeface="10X10" panose="020D0604000000000000" pitchFamily="50" charset="-127"/>
                <a:ea typeface="10X10" panose="020D0604000000000000" pitchFamily="50" charset="-127"/>
              </a:rPr>
              <a:t>에 담겨 넘어온 데이터</a:t>
            </a:r>
            <a:r>
              <a:rPr lang="ko-KR" altLang="en-US" sz="1400" dirty="0" smtClean="0">
                <a:latin typeface="10X10" panose="020D0604000000000000" pitchFamily="50" charset="-127"/>
                <a:ea typeface="10X10" panose="020D0604000000000000" pitchFamily="50" charset="-127"/>
              </a:rPr>
              <a:t>들을</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err="1" smtClean="0">
                <a:latin typeface="10X10" panose="020D0604000000000000" pitchFamily="50" charset="-127"/>
                <a:ea typeface="10X10" panose="020D0604000000000000" pitchFamily="50" charset="-127"/>
              </a:rPr>
              <a:t>반복문을</a:t>
            </a:r>
            <a:r>
              <a:rPr lang="ko-KR" altLang="en-US" sz="1400" dirty="0" smtClean="0">
                <a:latin typeface="10X10" panose="020D0604000000000000" pitchFamily="50" charset="-127"/>
                <a:ea typeface="10X10" panose="020D0604000000000000" pitchFamily="50" charset="-127"/>
              </a:rPr>
              <a:t> 돌려 하나 하나씩 순회하면서</a:t>
            </a:r>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게시물의 제목을 </a:t>
            </a:r>
            <a:r>
              <a:rPr lang="en-US" altLang="ko-KR" sz="1400" dirty="0" smtClean="0">
                <a:latin typeface="10X10" panose="020D0604000000000000" pitchFamily="50" charset="-127"/>
                <a:ea typeface="10X10" panose="020D0604000000000000" pitchFamily="50" charset="-127"/>
              </a:rPr>
              <a:t>h3 </a:t>
            </a:r>
            <a:r>
              <a:rPr lang="ko-KR" altLang="en-US" sz="1400" dirty="0" smtClean="0">
                <a:latin typeface="10X10" panose="020D0604000000000000" pitchFamily="50" charset="-127"/>
                <a:ea typeface="10X10" panose="020D0604000000000000" pitchFamily="50" charset="-127"/>
              </a:rPr>
              <a:t>태그로</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게시물의</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발행 날짜와 본문 내용을 </a:t>
            </a:r>
            <a:r>
              <a:rPr lang="en-US" altLang="ko-KR" sz="1400" dirty="0" smtClean="0">
                <a:latin typeface="10X10" panose="020D0604000000000000" pitchFamily="50" charset="-127"/>
                <a:ea typeface="10X10" panose="020D0604000000000000" pitchFamily="50" charset="-127"/>
              </a:rPr>
              <a:t>p </a:t>
            </a:r>
            <a:r>
              <a:rPr lang="ko-KR" altLang="en-US" sz="1400" dirty="0" smtClean="0">
                <a:latin typeface="10X10" panose="020D0604000000000000" pitchFamily="50" charset="-127"/>
                <a:ea typeface="10X10" panose="020D0604000000000000" pitchFamily="50" charset="-127"/>
              </a:rPr>
              <a:t>태그로 보여줄 거야</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 하나가 끝나면 </a:t>
            </a:r>
            <a:r>
              <a:rPr lang="ko-KR" altLang="en-US" sz="1400" dirty="0" err="1" smtClean="0">
                <a:latin typeface="10X10" panose="020D0604000000000000" pitchFamily="50" charset="-127"/>
                <a:ea typeface="10X10" panose="020D0604000000000000" pitchFamily="50" charset="-127"/>
              </a:rPr>
              <a:t>구분선을</a:t>
            </a:r>
            <a:r>
              <a:rPr lang="ko-KR" altLang="en-US" sz="1400" dirty="0" smtClean="0">
                <a:latin typeface="10X10" panose="020D0604000000000000" pitchFamily="50" charset="-127"/>
                <a:ea typeface="10X10" panose="020D0604000000000000" pitchFamily="50" charset="-127"/>
              </a:rPr>
              <a:t> 하나 그을게</a:t>
            </a:r>
            <a:r>
              <a:rPr lang="en-US" altLang="ko-KR" sz="1400" dirty="0" smtClean="0">
                <a:latin typeface="10X10" panose="020D0604000000000000" pitchFamily="50" charset="-127"/>
                <a:ea typeface="10X10" panose="020D0604000000000000" pitchFamily="50" charset="-127"/>
              </a:rPr>
              <a:t>. &lt;</a:t>
            </a:r>
            <a:r>
              <a:rPr lang="en-US" altLang="ko-KR" sz="1400" dirty="0" err="1" smtClean="0">
                <a:latin typeface="10X10" panose="020D0604000000000000" pitchFamily="50" charset="-127"/>
                <a:ea typeface="10X10" panose="020D0604000000000000" pitchFamily="50" charset="-127"/>
              </a:rPr>
              <a:t>hr</a:t>
            </a:r>
            <a:r>
              <a:rPr lang="en-US" altLang="ko-KR" sz="1400" dirty="0" smtClean="0">
                <a:latin typeface="10X10" panose="020D0604000000000000" pitchFamily="50" charset="-127"/>
                <a:ea typeface="10X10" panose="020D0604000000000000" pitchFamily="50" charset="-127"/>
              </a:rPr>
              <a:t>&gt;</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ko-KR" altLang="en-US" sz="1400" b="1" dirty="0" smtClean="0">
                <a:latin typeface="10X10" panose="020D0604000000000000" pitchFamily="50" charset="-127"/>
                <a:ea typeface="10X10" panose="020D0604000000000000" pitchFamily="50" charset="-127"/>
              </a:rPr>
              <a:t>이 </a:t>
            </a:r>
            <a:r>
              <a:rPr lang="en-US" altLang="ko-KR" sz="1400" b="1" dirty="0" smtClean="0">
                <a:latin typeface="10X10" panose="020D0604000000000000" pitchFamily="50" charset="-127"/>
                <a:ea typeface="10X10" panose="020D0604000000000000" pitchFamily="50" charset="-127"/>
              </a:rPr>
              <a:t>for</a:t>
            </a:r>
            <a:r>
              <a:rPr lang="ko-KR" altLang="en-US" sz="1400" b="1" dirty="0" smtClean="0">
                <a:latin typeface="10X10" panose="020D0604000000000000" pitchFamily="50" charset="-127"/>
                <a:ea typeface="10X10" panose="020D0604000000000000" pitchFamily="50" charset="-127"/>
              </a:rPr>
              <a:t>문이 다 돌고 나면</a:t>
            </a:r>
          </a:p>
          <a:p>
            <a:r>
              <a:rPr lang="en-US" altLang="ko-KR" sz="1400" b="1" dirty="0" smtClean="0">
                <a:solidFill>
                  <a:srgbClr val="0076C8"/>
                </a:solidFill>
                <a:latin typeface="10X10" panose="020D0604000000000000" pitchFamily="50" charset="-127"/>
                <a:ea typeface="10X10" panose="020D0604000000000000" pitchFamily="50" charset="-127"/>
              </a:rPr>
              <a:t>Posts</a:t>
            </a:r>
            <a:r>
              <a:rPr lang="ko-KR" altLang="en-US" sz="1400" b="1" dirty="0" smtClean="0">
                <a:solidFill>
                  <a:srgbClr val="0076C8"/>
                </a:solidFill>
                <a:latin typeface="10X10" panose="020D0604000000000000" pitchFamily="50" charset="-127"/>
                <a:ea typeface="10X10" panose="020D0604000000000000" pitchFamily="50" charset="-127"/>
              </a:rPr>
              <a:t>가 받아온 모든 데이터들</a:t>
            </a:r>
            <a:r>
              <a:rPr lang="ko-KR" altLang="en-US" sz="1400" b="1" dirty="0" smtClean="0">
                <a:latin typeface="10X10" panose="020D0604000000000000" pitchFamily="50" charset="-127"/>
                <a:ea typeface="10X10" panose="020D0604000000000000" pitchFamily="50" charset="-127"/>
              </a:rPr>
              <a:t>을 화면 상에 띄울 수 있겠죠</a:t>
            </a:r>
            <a:r>
              <a:rPr lang="en-US" altLang="ko-KR" sz="1400" b="1" dirty="0" smtClean="0">
                <a:latin typeface="10X10" panose="020D0604000000000000" pitchFamily="50" charset="-127"/>
                <a:ea typeface="10X10" panose="020D0604000000000000" pitchFamily="50" charset="-127"/>
              </a:rPr>
              <a:t>?</a:t>
            </a:r>
          </a:p>
        </p:txBody>
      </p:sp>
      <p:pic>
        <p:nvPicPr>
          <p:cNvPr id="13" name="그림 12"/>
          <p:cNvPicPr>
            <a:picLocks noChangeAspect="1"/>
          </p:cNvPicPr>
          <p:nvPr/>
        </p:nvPicPr>
        <p:blipFill rotWithShape="1">
          <a:blip r:embed="rId4"/>
          <a:srcRect l="18039" t="22091" r="54608" b="64663"/>
          <a:stretch/>
        </p:blipFill>
        <p:spPr>
          <a:xfrm>
            <a:off x="580872" y="4678198"/>
            <a:ext cx="5226343" cy="1423664"/>
          </a:xfrm>
          <a:prstGeom prst="rect">
            <a:avLst/>
          </a:prstGeom>
        </p:spPr>
      </p:pic>
      <p:sp>
        <p:nvSpPr>
          <p:cNvPr id="5" name="TextBox 4"/>
          <p:cNvSpPr txBox="1"/>
          <p:nvPr/>
        </p:nvSpPr>
        <p:spPr>
          <a:xfrm>
            <a:off x="580872" y="4308866"/>
            <a:ext cx="2532296" cy="369332"/>
          </a:xfrm>
          <a:prstGeom prst="rect">
            <a:avLst/>
          </a:prstGeom>
          <a:noFill/>
        </p:spPr>
        <p:txBody>
          <a:bodyPr wrap="none" rtlCol="0">
            <a:spAutoFit/>
          </a:bodyPr>
          <a:lstStyle/>
          <a:p>
            <a:r>
              <a:rPr lang="ko-KR" altLang="en-US" dirty="0" smtClean="0">
                <a:solidFill>
                  <a:srgbClr val="FF0000"/>
                </a:solidFill>
                <a:latin typeface="10X10" panose="020D0604000000000000" pitchFamily="50" charset="-127"/>
                <a:ea typeface="10X10" panose="020D0604000000000000" pitchFamily="50" charset="-127"/>
              </a:rPr>
              <a:t>아까 작성한 </a:t>
            </a:r>
            <a:r>
              <a:rPr lang="en-US" altLang="ko-KR" dirty="0" smtClean="0">
                <a:solidFill>
                  <a:srgbClr val="FF0000"/>
                </a:solidFill>
                <a:latin typeface="10X10" panose="020D0604000000000000" pitchFamily="50" charset="-127"/>
                <a:ea typeface="10X10" panose="020D0604000000000000" pitchFamily="50" charset="-127"/>
              </a:rPr>
              <a:t>views.py </a:t>
            </a:r>
            <a:r>
              <a:rPr lang="ko-KR" altLang="en-US" dirty="0" smtClean="0">
                <a:solidFill>
                  <a:srgbClr val="FF0000"/>
                </a:solidFill>
                <a:latin typeface="10X10" panose="020D0604000000000000" pitchFamily="50" charset="-127"/>
                <a:ea typeface="10X10" panose="020D0604000000000000" pitchFamily="50" charset="-127"/>
              </a:rPr>
              <a:t>中</a:t>
            </a:r>
            <a:endParaRPr lang="ko-KR" altLang="en-US" dirty="0">
              <a:solidFill>
                <a:srgbClr val="FF0000"/>
              </a:solidFill>
              <a:latin typeface="10X10" panose="020D0604000000000000" pitchFamily="50" charset="-127"/>
              <a:ea typeface="10X10" panose="020D0604000000000000" pitchFamily="50" charset="-127"/>
            </a:endParaRPr>
          </a:p>
        </p:txBody>
      </p:sp>
      <p:cxnSp>
        <p:nvCxnSpPr>
          <p:cNvPr id="12" name="직선 화살표 연결선 11"/>
          <p:cNvCxnSpPr/>
          <p:nvPr/>
        </p:nvCxnSpPr>
        <p:spPr>
          <a:xfrm flipH="1" flipV="1">
            <a:off x="2664070" y="3107396"/>
            <a:ext cx="1951892" cy="2713112"/>
          </a:xfrm>
          <a:prstGeom prst="straightConnector1">
            <a:avLst/>
          </a:prstGeom>
          <a:ln w="19050">
            <a:solidFill>
              <a:srgbClr val="FF0000">
                <a:alpha val="58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08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69365" y="2740014"/>
            <a:ext cx="5853270" cy="2169825"/>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그럼 서버를 돌려서 </a:t>
            </a: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을 살펴봅시다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아까 </a:t>
            </a:r>
            <a:r>
              <a:rPr lang="en-US" altLang="ko-KR" dirty="0" smtClean="0">
                <a:latin typeface="10X10" panose="020D0604000000000000" pitchFamily="50" charset="-127"/>
                <a:ea typeface="10X10" panose="020D0604000000000000" pitchFamily="50" charset="-127"/>
              </a:rPr>
              <a:t>admin</a:t>
            </a:r>
            <a:r>
              <a:rPr lang="ko-KR" altLang="en-US" dirty="0" smtClean="0">
                <a:latin typeface="10X10" panose="020D0604000000000000" pitchFamily="50" charset="-127"/>
                <a:ea typeface="10X10" panose="020D0604000000000000" pitchFamily="50" charset="-127"/>
              </a:rPr>
              <a:t>에서 쓴 글이 나왔죠</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그럼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페이지로 돌아가서</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글을 </a:t>
            </a:r>
            <a:r>
              <a:rPr lang="ko-KR" altLang="en-US" dirty="0" smtClean="0">
                <a:solidFill>
                  <a:srgbClr val="0076C8"/>
                </a:solidFill>
                <a:latin typeface="10X10" panose="020D0604000000000000" pitchFamily="50" charset="-127"/>
                <a:ea typeface="10X10" panose="020D0604000000000000" pitchFamily="50" charset="-127"/>
              </a:rPr>
              <a:t>세 개 </a:t>
            </a:r>
            <a:r>
              <a:rPr lang="ko-KR" altLang="en-US" dirty="0" smtClean="0">
                <a:latin typeface="10X10" panose="020D0604000000000000" pitchFamily="50" charset="-127"/>
                <a:ea typeface="10X10" panose="020D0604000000000000" pitchFamily="50" charset="-127"/>
              </a:rPr>
              <a:t>더 써보고 </a:t>
            </a:r>
            <a:r>
              <a:rPr lang="en-US" altLang="ko-KR" dirty="0" smtClean="0">
                <a:latin typeface="10X10" panose="020D0604000000000000" pitchFamily="50" charset="-127"/>
                <a:ea typeface="10X10" panose="020D0604000000000000" pitchFamily="50" charset="-127"/>
              </a:rPr>
              <a:t>home.html</a:t>
            </a:r>
            <a:r>
              <a:rPr lang="ko-KR" altLang="en-US" dirty="0" smtClean="0">
                <a:latin typeface="10X10" panose="020D0604000000000000" pitchFamily="50" charset="-127"/>
                <a:ea typeface="10X10" panose="020D0604000000000000" pitchFamily="50" charset="-127"/>
              </a:rPr>
              <a:t>로 돌아와서 확인해 봅시다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78391"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2.</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74274" cy="830997"/>
          </a:xfrm>
          <a:prstGeom prst="rect">
            <a:avLst/>
          </a:prstGeom>
        </p:spPr>
        <p:txBody>
          <a:bodyPr wrap="none">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Read</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으로 확인하기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34777516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00312" y="3035849"/>
            <a:ext cx="4791376" cy="1754326"/>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여러분들은 지금까지 </a:t>
            </a:r>
            <a:r>
              <a:rPr lang="en-US" altLang="ko-KR" dirty="0" smtClean="0">
                <a:latin typeface="10X10" panose="020D0604000000000000" pitchFamily="50" charset="-127"/>
                <a:ea typeface="10X10" panose="020D0604000000000000" pitchFamily="50" charset="-127"/>
              </a:rPr>
              <a:t>CRUD </a:t>
            </a:r>
            <a:r>
              <a:rPr lang="ko-KR" altLang="en-US" dirty="0" smtClean="0">
                <a:latin typeface="10X10" panose="020D0604000000000000" pitchFamily="50" charset="-127"/>
                <a:ea typeface="10X10" panose="020D0604000000000000" pitchFamily="50" charset="-127"/>
              </a:rPr>
              <a:t>중</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latin typeface="10X10" panose="020D0604000000000000" pitchFamily="50" charset="-127"/>
                <a:ea typeface="10X10" panose="020D0604000000000000" pitchFamily="50" charset="-127"/>
              </a:rPr>
              <a:t>R</a:t>
            </a:r>
            <a:r>
              <a:rPr lang="ko-KR" altLang="en-US" dirty="0" smtClean="0">
                <a:latin typeface="10X10" panose="020D0604000000000000" pitchFamily="50" charset="-127"/>
                <a:ea typeface="10X10" panose="020D0604000000000000" pitchFamily="50" charset="-127"/>
              </a:rPr>
              <a:t>을 마스터 했습니다</a:t>
            </a:r>
            <a:r>
              <a:rPr lang="en-US" altLang="ko-KR" dirty="0" smtClean="0">
                <a:latin typeface="10X10" panose="020D0604000000000000" pitchFamily="50" charset="-127"/>
                <a:ea typeface="10X10" panose="020D0604000000000000" pitchFamily="50" charset="-127"/>
              </a:rPr>
              <a:t>! </a:t>
            </a:r>
            <a:r>
              <a:rPr lang="ko-KR" altLang="en-US" dirty="0" smtClean="0">
                <a:solidFill>
                  <a:srgbClr val="0076C8"/>
                </a:solidFill>
                <a:latin typeface="10X10" panose="020D0604000000000000" pitchFamily="50" charset="-127"/>
                <a:ea typeface="10X10" panose="020D0604000000000000" pitchFamily="50" charset="-127"/>
              </a:rPr>
              <a:t>벌써 </a:t>
            </a:r>
            <a:r>
              <a:rPr lang="en-US" altLang="ko-KR" dirty="0" smtClean="0">
                <a:solidFill>
                  <a:srgbClr val="0076C8"/>
                </a:solidFill>
                <a:latin typeface="10X10" panose="020D0604000000000000" pitchFamily="50" charset="-127"/>
                <a:ea typeface="10X10" panose="020D0604000000000000" pitchFamily="50" charset="-127"/>
              </a:rPr>
              <a:t>25%</a:t>
            </a:r>
            <a:r>
              <a:rPr lang="en-US" altLang="ko-KR" dirty="0" smtClean="0">
                <a:latin typeface="10X10" panose="020D0604000000000000" pitchFamily="50" charset="-127"/>
                <a:ea typeface="10X10" panose="020D0604000000000000" pitchFamily="50" charset="-127"/>
              </a:rPr>
              <a:t> !!</a:t>
            </a:r>
          </a:p>
          <a:p>
            <a:pPr algn="ctr">
              <a:lnSpc>
                <a:spcPct val="150000"/>
              </a:lnSpc>
            </a:pPr>
            <a:r>
              <a:rPr lang="ko-KR" altLang="en-US" dirty="0" smtClean="0">
                <a:latin typeface="10X10" panose="020D0604000000000000" pitchFamily="50" charset="-127"/>
                <a:ea typeface="10X10" panose="020D0604000000000000" pitchFamily="50" charset="-127"/>
              </a:rPr>
              <a:t>지금까지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페이지에서만 해봤던</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solidFill>
                  <a:srgbClr val="0076C8"/>
                </a:solidFill>
                <a:latin typeface="10X10" panose="020D0604000000000000" pitchFamily="50" charset="-127"/>
                <a:ea typeface="10X10" panose="020D0604000000000000" pitchFamily="50" charset="-127"/>
              </a:rPr>
              <a:t>Create</a:t>
            </a:r>
            <a:r>
              <a:rPr lang="ko-KR" altLang="en-US" dirty="0" smtClean="0">
                <a:latin typeface="10X10" panose="020D0604000000000000" pitchFamily="50" charset="-127"/>
                <a:ea typeface="10X10" panose="020D0604000000000000" pitchFamily="50" charset="-127"/>
              </a:rPr>
              <a:t>를 내가 직접 페이지를 만들어서 해봅시다</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562057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admin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거치지 않고 글쓰기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48030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13915" y="2271134"/>
            <a:ext cx="4137158" cy="1754326"/>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게시판에 특화된 프레임워크</a:t>
            </a:r>
            <a:r>
              <a:rPr lang="en-US" altLang="ko-KR" dirty="0" smtClean="0">
                <a:latin typeface="10X10" panose="020D0604000000000000" pitchFamily="50" charset="-127"/>
                <a:ea typeface="10X10" panose="020D0604000000000000" pitchFamily="50" charset="-127"/>
              </a:rPr>
              <a:t>?</a:t>
            </a:r>
          </a:p>
          <a:p>
            <a:pPr algn="ctr">
              <a:lnSpc>
                <a:spcPct val="150000"/>
              </a:lnSpc>
            </a:pPr>
            <a:r>
              <a:rPr lang="ko-KR" altLang="en-US" dirty="0" smtClean="0">
                <a:latin typeface="10X10" panose="020D0604000000000000" pitchFamily="50" charset="-127"/>
                <a:ea typeface="10X10" panose="020D0604000000000000" pitchFamily="50" charset="-127"/>
              </a:rPr>
              <a:t>에이</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고작 </a:t>
            </a:r>
            <a:r>
              <a:rPr lang="en-US" altLang="ko-KR" dirty="0" smtClean="0">
                <a:latin typeface="10X10" panose="020D0604000000000000" pitchFamily="50" charset="-127"/>
                <a:ea typeface="10X10" panose="020D0604000000000000" pitchFamily="50" charset="-127"/>
              </a:rPr>
              <a:t>admin </a:t>
            </a:r>
            <a:r>
              <a:rPr lang="ko-KR" altLang="en-US" dirty="0" smtClean="0">
                <a:latin typeface="10X10" panose="020D0604000000000000" pitchFamily="50" charset="-127"/>
                <a:ea typeface="10X10" panose="020D0604000000000000" pitchFamily="50" charset="-127"/>
              </a:rPr>
              <a:t>만들어주는 것 가지고</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그래서 가져왔다</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장고의</a:t>
            </a:r>
            <a:r>
              <a:rPr lang="ko-KR" altLang="en-US" dirty="0" smtClean="0">
                <a:solidFill>
                  <a:srgbClr val="0076C8"/>
                </a:solidFill>
                <a:latin typeface="10X10" panose="020D0604000000000000" pitchFamily="50" charset="-127"/>
                <a:ea typeface="10X10" panose="020D0604000000000000" pitchFamily="50" charset="-127"/>
              </a:rPr>
              <a:t> </a:t>
            </a:r>
            <a:r>
              <a:rPr lang="en-US" altLang="ko-KR" dirty="0">
                <a:solidFill>
                  <a:schemeClr val="accent4"/>
                </a:solidFill>
                <a:latin typeface="10X10" panose="020D0604000000000000" pitchFamily="50" charset="-127"/>
                <a:ea typeface="10X10" panose="020D0604000000000000" pitchFamily="50" charset="-127"/>
              </a:rPr>
              <a:t>F</a:t>
            </a:r>
            <a:r>
              <a:rPr lang="en-US" altLang="ko-KR" dirty="0" smtClean="0">
                <a:solidFill>
                  <a:schemeClr val="accent4"/>
                </a:solidFill>
                <a:latin typeface="10X10" panose="020D0604000000000000" pitchFamily="50" charset="-127"/>
                <a:ea typeface="10X10" panose="020D0604000000000000" pitchFamily="50" charset="-127"/>
              </a:rPr>
              <a:t>orm</a:t>
            </a:r>
            <a:r>
              <a:rPr lang="en-US" altLang="ko-KR" dirty="0" smtClean="0">
                <a:solidFill>
                  <a:srgbClr val="0076C8"/>
                </a:solidFill>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a:t>
            </a:r>
          </a:p>
        </p:txBody>
      </p: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86541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장고의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Form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6" name="그룹 15"/>
          <p:cNvGrpSpPr/>
          <p:nvPr/>
        </p:nvGrpSpPr>
        <p:grpSpPr>
          <a:xfrm>
            <a:off x="3268056" y="4387662"/>
            <a:ext cx="5655889" cy="1373956"/>
            <a:chOff x="3380578" y="4387662"/>
            <a:chExt cx="5655889" cy="1373956"/>
          </a:xfrm>
        </p:grpSpPr>
        <p:pic>
          <p:nvPicPr>
            <p:cNvPr id="2" name="그림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15277" y="4487559"/>
              <a:ext cx="681567" cy="681567"/>
            </a:xfrm>
            <a:prstGeom prst="rect">
              <a:avLst/>
            </a:prstGeom>
          </p:spPr>
        </p:pic>
        <p:sp>
          <p:nvSpPr>
            <p:cNvPr id="10" name="타원 9">
              <a:extLst>
                <a:ext uri="{FF2B5EF4-FFF2-40B4-BE49-F238E27FC236}">
                  <a16:creationId xmlns:a16="http://schemas.microsoft.com/office/drawing/2014/main" id="{C2A0BF4E-1012-4B44-988D-C6DF1ED6A8F7}"/>
                </a:ext>
              </a:extLst>
            </p:cNvPr>
            <p:cNvSpPr/>
            <p:nvPr/>
          </p:nvSpPr>
          <p:spPr>
            <a:xfrm>
              <a:off x="6029325" y="4404185"/>
              <a:ext cx="1357433" cy="1357433"/>
            </a:xfrm>
            <a:prstGeom prst="ellipse">
              <a:avLst/>
            </a:prstGeom>
            <a:solidFill>
              <a:srgbClr val="FFDD74"/>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ko-KR" altLang="en-US" dirty="0" smtClean="0"/>
                <a:t>장고</a:t>
              </a:r>
              <a:endParaRPr lang="en-US" altLang="ko-KR" dirty="0" smtClean="0"/>
            </a:p>
            <a:p>
              <a:pPr algn="ctr"/>
              <a:r>
                <a:rPr lang="en-US" altLang="ko-KR" dirty="0" smtClean="0"/>
                <a:t>Form</a:t>
              </a:r>
            </a:p>
          </p:txBody>
        </p:sp>
        <p:sp>
          <p:nvSpPr>
            <p:cNvPr id="3" name="TextBox 2"/>
            <p:cNvSpPr txBox="1"/>
            <p:nvPr/>
          </p:nvSpPr>
          <p:spPr>
            <a:xfrm>
              <a:off x="3380578" y="5085041"/>
              <a:ext cx="2773515" cy="523220"/>
            </a:xfrm>
            <a:prstGeom prst="rect">
              <a:avLst/>
            </a:prstGeom>
            <a:noFill/>
          </p:spPr>
          <p:txBody>
            <a:bodyPr wrap="none" rtlCol="0">
              <a:spAutoFit/>
            </a:bodyPr>
            <a:lstStyle/>
            <a:p>
              <a:pPr algn="ctr"/>
              <a:r>
                <a:rPr lang="ko-KR" altLang="en-US" sz="1400" dirty="0" smtClean="0">
                  <a:latin typeface="10X10" panose="020D0604000000000000" pitchFamily="50" charset="-127"/>
                  <a:ea typeface="10X10" panose="020D0604000000000000" pitchFamily="50" charset="-127"/>
                </a:rPr>
                <a:t>장고야 우리 동아리는 지원서에</a:t>
              </a:r>
              <a:endParaRPr lang="en-US" altLang="ko-KR" sz="1400" dirty="0" smtClean="0">
                <a:latin typeface="10X10" panose="020D0604000000000000" pitchFamily="50" charset="-127"/>
                <a:ea typeface="10X10" panose="020D0604000000000000" pitchFamily="50" charset="-127"/>
              </a:endParaRPr>
            </a:p>
            <a:p>
              <a:pPr algn="ctr"/>
              <a:r>
                <a:rPr lang="ko-KR" altLang="en-US" sz="1400" dirty="0" smtClean="0">
                  <a:latin typeface="10X10" panose="020D0604000000000000" pitchFamily="50" charset="-127"/>
                  <a:ea typeface="10X10" panose="020D0604000000000000" pitchFamily="50" charset="-127"/>
                </a:rPr>
                <a:t>학번</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이름</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지원동기를 입력 받을게</a:t>
              </a:r>
              <a:r>
                <a:rPr lang="en-US" altLang="ko-KR" sz="1400" dirty="0" smtClean="0">
                  <a:latin typeface="10X10" panose="020D0604000000000000" pitchFamily="50" charset="-127"/>
                  <a:ea typeface="10X10" panose="020D0604000000000000" pitchFamily="50" charset="-127"/>
                </a:rPr>
                <a:t>!</a:t>
              </a:r>
              <a:endParaRPr lang="ko-KR" altLang="en-US" sz="1400" dirty="0">
                <a:latin typeface="10X10" panose="020D0604000000000000" pitchFamily="50" charset="-127"/>
                <a:ea typeface="10X10" panose="020D0604000000000000" pitchFamily="50" charset="-127"/>
              </a:endParaRPr>
            </a:p>
          </p:txBody>
        </p:sp>
        <p:cxnSp>
          <p:nvCxnSpPr>
            <p:cNvPr id="5" name="직선 화살표 연결선 4"/>
            <p:cNvCxnSpPr/>
            <p:nvPr/>
          </p:nvCxnSpPr>
          <p:spPr>
            <a:xfrm>
              <a:off x="5055577" y="4828342"/>
              <a:ext cx="973748"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48747" y="4634482"/>
              <a:ext cx="387720" cy="387720"/>
            </a:xfrm>
            <a:prstGeom prst="rect">
              <a:avLst/>
            </a:prstGeom>
          </p:spPr>
        </p:pic>
        <p:pic>
          <p:nvPicPr>
            <p:cNvPr id="12" name="그림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68568" y="4387662"/>
              <a:ext cx="391803" cy="391803"/>
            </a:xfrm>
            <a:prstGeom prst="rect">
              <a:avLst/>
            </a:prstGeom>
          </p:spPr>
        </p:pic>
        <p:cxnSp>
          <p:nvCxnSpPr>
            <p:cNvPr id="17" name="직선 화살표 연결선 16"/>
            <p:cNvCxnSpPr/>
            <p:nvPr/>
          </p:nvCxnSpPr>
          <p:spPr>
            <a:xfrm flipV="1">
              <a:off x="7249936" y="4828342"/>
              <a:ext cx="1373263" cy="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0999125">
              <a:off x="7209655" y="4931817"/>
              <a:ext cx="1438214" cy="646331"/>
            </a:xfrm>
            <a:prstGeom prst="rect">
              <a:avLst/>
            </a:prstGeom>
            <a:noFill/>
          </p:spPr>
          <p:txBody>
            <a:bodyPr wrap="none" rtlCol="0">
              <a:spAutoFit/>
            </a:bodyPr>
            <a:lstStyle/>
            <a:p>
              <a:pPr algn="ctr"/>
              <a:r>
                <a:rPr lang="ko-KR" altLang="en-US" sz="1200" dirty="0" smtClean="0">
                  <a:latin typeface="10X10" panose="020D0604000000000000" pitchFamily="50" charset="-127"/>
                  <a:ea typeface="10X10" panose="020D0604000000000000" pitchFamily="50" charset="-127"/>
                </a:rPr>
                <a:t>학번</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이름</a:t>
              </a:r>
              <a:r>
                <a:rPr lang="en-US" altLang="ko-KR" sz="1200" dirty="0" smtClean="0">
                  <a:latin typeface="10X10" panose="020D0604000000000000" pitchFamily="50" charset="-127"/>
                  <a:ea typeface="10X10" panose="020D0604000000000000" pitchFamily="50" charset="-127"/>
                </a:rPr>
                <a:t>, </a:t>
              </a:r>
              <a:r>
                <a:rPr lang="ko-KR" altLang="en-US" sz="1200" dirty="0" smtClean="0">
                  <a:latin typeface="10X10" panose="020D0604000000000000" pitchFamily="50" charset="-127"/>
                  <a:ea typeface="10X10" panose="020D0604000000000000" pitchFamily="50" charset="-127"/>
                </a:rPr>
                <a:t>지원동기</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a:latin typeface="10X10" panose="020D0604000000000000" pitchFamily="50" charset="-127"/>
                  <a:ea typeface="10X10" panose="020D0604000000000000" pitchFamily="50" charset="-127"/>
                </a:rPr>
                <a:t>칸</a:t>
              </a:r>
              <a:r>
                <a:rPr lang="ko-KR" altLang="en-US" sz="1200" dirty="0" smtClean="0">
                  <a:latin typeface="10X10" panose="020D0604000000000000" pitchFamily="50" charset="-127"/>
                  <a:ea typeface="10X10" panose="020D0604000000000000" pitchFamily="50" charset="-127"/>
                </a:rPr>
                <a:t>을 채워서</a:t>
              </a:r>
              <a:endParaRPr lang="en-US" altLang="ko-KR" sz="1200" dirty="0" smtClean="0">
                <a:latin typeface="10X10" panose="020D0604000000000000" pitchFamily="50" charset="-127"/>
                <a:ea typeface="10X10" panose="020D0604000000000000" pitchFamily="50" charset="-127"/>
              </a:endParaRPr>
            </a:p>
            <a:p>
              <a:pPr algn="ctr"/>
              <a:r>
                <a:rPr lang="ko-KR" altLang="en-US" sz="1200" dirty="0" smtClean="0">
                  <a:latin typeface="10X10" panose="020D0604000000000000" pitchFamily="50" charset="-127"/>
                  <a:ea typeface="10X10" panose="020D0604000000000000" pitchFamily="50" charset="-127"/>
                </a:rPr>
                <a:t>제출해줘 </a:t>
              </a:r>
              <a:r>
                <a:rPr lang="en-US" altLang="ko-KR" sz="1200" dirty="0" smtClean="0">
                  <a:latin typeface="10X10" panose="020D0604000000000000" pitchFamily="50" charset="-127"/>
                  <a:ea typeface="10X10" panose="020D0604000000000000" pitchFamily="50" charset="-127"/>
                </a:rPr>
                <a:t>!</a:t>
              </a:r>
              <a:endParaRPr lang="ko-KR" altLang="en-US" sz="1200"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25702642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9455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장고의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Form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0" name="TextBox 19"/>
          <p:cNvSpPr txBox="1"/>
          <p:nvPr/>
        </p:nvSpPr>
        <p:spPr>
          <a:xfrm>
            <a:off x="802979" y="2391066"/>
            <a:ext cx="6444328"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14) </a:t>
            </a:r>
            <a:r>
              <a:rPr lang="ko-KR" altLang="en-US" dirty="0" smtClean="0">
                <a:latin typeface="10X10" panose="020D0604000000000000" pitchFamily="50" charset="-127"/>
                <a:ea typeface="10X10" panose="020D0604000000000000" pitchFamily="50" charset="-127"/>
              </a:rPr>
              <a:t>장고 폼을 쓰기 위해 </a:t>
            </a:r>
            <a:r>
              <a:rPr lang="en-US" altLang="ko-KR" dirty="0" smtClean="0">
                <a:latin typeface="10X10" panose="020D0604000000000000" pitchFamily="50" charset="-127"/>
                <a:ea typeface="10X10" panose="020D0604000000000000" pitchFamily="50" charset="-127"/>
              </a:rPr>
              <a:t>forms.py</a:t>
            </a:r>
            <a:r>
              <a:rPr lang="ko-KR" altLang="en-US" dirty="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파일을 </a:t>
            </a:r>
            <a:r>
              <a:rPr lang="en-US" altLang="ko-KR" dirty="0" smtClean="0">
                <a:latin typeface="10X10" panose="020D0604000000000000" pitchFamily="50" charset="-127"/>
                <a:ea typeface="10X10" panose="020D0604000000000000" pitchFamily="50" charset="-127"/>
              </a:rPr>
              <a:t>app </a:t>
            </a:r>
            <a:r>
              <a:rPr lang="ko-KR" altLang="en-US" dirty="0" smtClean="0">
                <a:latin typeface="10X10" panose="020D0604000000000000" pitchFamily="50" charset="-127"/>
                <a:ea typeface="10X10" panose="020D0604000000000000" pitchFamily="50" charset="-127"/>
              </a:rPr>
              <a:t>안에 추가해 주세요</a:t>
            </a:r>
            <a:r>
              <a:rPr lang="en-US" altLang="ko-KR" dirty="0" smtClean="0">
                <a:latin typeface="10X10" panose="020D0604000000000000" pitchFamily="50" charset="-127"/>
                <a:ea typeface="10X10" panose="020D0604000000000000" pitchFamily="50" charset="-127"/>
              </a:rPr>
              <a:t>.</a:t>
            </a:r>
          </a:p>
          <a:p>
            <a:r>
              <a:rPr lang="en-US" altLang="ko-KR" dirty="0" smtClean="0">
                <a:latin typeface="10X10" panose="020D0604000000000000" pitchFamily="50" charset="-127"/>
                <a:ea typeface="10X10" panose="020D0604000000000000" pitchFamily="50" charset="-127"/>
              </a:rPr>
              <a:t>15) </a:t>
            </a:r>
            <a:r>
              <a:rPr lang="ko-KR" altLang="en-US" dirty="0" smtClean="0">
                <a:latin typeface="10X10" panose="020D0604000000000000" pitchFamily="50" charset="-127"/>
                <a:ea typeface="10X10" panose="020D0604000000000000" pitchFamily="50" charset="-127"/>
              </a:rPr>
              <a:t>비어 있는 </a:t>
            </a:r>
            <a:r>
              <a:rPr lang="en-US" altLang="ko-KR" dirty="0" smtClean="0">
                <a:solidFill>
                  <a:srgbClr val="0076C8"/>
                </a:solidFill>
                <a:latin typeface="10X10" panose="020D0604000000000000" pitchFamily="50" charset="-127"/>
                <a:ea typeface="10X10" panose="020D0604000000000000" pitchFamily="50" charset="-127"/>
              </a:rPr>
              <a:t>forms.py</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파일 안에 아래 코드를 입력해 줍니다</a:t>
            </a:r>
            <a:r>
              <a:rPr lang="en-US" altLang="ko-KR" dirty="0" smtClean="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sp>
        <p:nvSpPr>
          <p:cNvPr id="22" name="TextBox 21"/>
          <p:cNvSpPr txBox="1"/>
          <p:nvPr/>
        </p:nvSpPr>
        <p:spPr>
          <a:xfrm>
            <a:off x="5463095" y="3229586"/>
            <a:ext cx="4714176" cy="2462213"/>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1: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forms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 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안에 있는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models.py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파일에서</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Post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모델을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a:solidFill>
                  <a:srgbClr val="0076C8"/>
                </a:solidFill>
                <a:latin typeface="10X10" panose="020D0604000000000000" pitchFamily="50" charset="-127"/>
                <a:ea typeface="10X10" panose="020D0604000000000000" pitchFamily="50" charset="-127"/>
              </a:rPr>
              <a:t>4</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나는 게시물 작성을 위한 </a:t>
            </a:r>
            <a:r>
              <a:rPr lang="en-US" altLang="ko-KR" sz="1400" dirty="0" err="1" smtClean="0">
                <a:latin typeface="10X10" panose="020D0604000000000000" pitchFamily="50" charset="-127"/>
                <a:ea typeface="10X10" panose="020D0604000000000000" pitchFamily="50" charset="-127"/>
              </a:rPr>
              <a:t>PostForm</a:t>
            </a:r>
            <a:r>
              <a:rPr lang="ko-KR" altLang="en-US" sz="1400" dirty="0" smtClean="0">
                <a:latin typeface="10X10" panose="020D0604000000000000" pitchFamily="50" charset="-127"/>
                <a:ea typeface="10X10" panose="020D0604000000000000" pitchFamily="50" charset="-127"/>
              </a:rPr>
              <a:t>을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a:t>
            </a:r>
          </a:p>
          <a:p>
            <a:r>
              <a:rPr lang="en-US" altLang="ko-KR" sz="1400" dirty="0" smtClean="0">
                <a:solidFill>
                  <a:srgbClr val="0076C8"/>
                </a:solidFill>
                <a:latin typeface="10X10" panose="020D0604000000000000" pitchFamily="50" charset="-127"/>
                <a:ea typeface="10X10" panose="020D0604000000000000" pitchFamily="50" charset="-127"/>
              </a:rPr>
              <a:t>5-7</a:t>
            </a:r>
            <a:r>
              <a:rPr lang="en-US" altLang="ko-KR" sz="1400" dirty="0" smtClean="0">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Meta</a:t>
            </a:r>
            <a:r>
              <a:rPr lang="ko-KR" altLang="en-US" sz="1400" dirty="0" smtClean="0">
                <a:solidFill>
                  <a:schemeClr val="bg2">
                    <a:lumMod val="75000"/>
                  </a:schemeClr>
                </a:solidFill>
                <a:latin typeface="10X10" panose="020D0604000000000000" pitchFamily="50" charset="-127"/>
                <a:ea typeface="10X10" panose="020D0604000000000000" pitchFamily="50" charset="-127"/>
              </a:rPr>
              <a:t>는 </a:t>
            </a:r>
            <a:r>
              <a:rPr lang="en-US" altLang="ko-KR" sz="1400" dirty="0" smtClean="0">
                <a:solidFill>
                  <a:schemeClr val="bg2">
                    <a:lumMod val="75000"/>
                  </a:schemeClr>
                </a:solidFill>
                <a:latin typeface="10X10" panose="020D0604000000000000" pitchFamily="50" charset="-127"/>
                <a:ea typeface="10X10" panose="020D0604000000000000" pitchFamily="50" charset="-127"/>
              </a:rPr>
              <a:t>Form</a:t>
            </a:r>
            <a:r>
              <a:rPr lang="ko-KR" altLang="en-US" sz="1400" dirty="0" smtClean="0">
                <a:solidFill>
                  <a:schemeClr val="bg2">
                    <a:lumMod val="75000"/>
                  </a:schemeClr>
                </a:solidFill>
                <a:latin typeface="10X10" panose="020D0604000000000000" pitchFamily="50" charset="-127"/>
                <a:ea typeface="10X10" panose="020D0604000000000000" pitchFamily="50" charset="-127"/>
              </a:rPr>
              <a:t>을 쓸 사람을 위해 장고가 정해놓은 문법</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endParaRPr lang="en-US" altLang="ko-KR" sz="1400" dirty="0">
              <a:solidFill>
                <a:schemeClr val="bg2">
                  <a:lumMod val="75000"/>
                </a:schemeClr>
              </a:solidFill>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폼이 다루는 모델은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로 할거고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폼이 가진 필드</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항목</a:t>
            </a:r>
            <a:r>
              <a:rPr lang="en-US" altLang="ko-KR" sz="1400" dirty="0" smtClean="0">
                <a:latin typeface="10X10" panose="020D0604000000000000" pitchFamily="50" charset="-127"/>
                <a:ea typeface="10X10" panose="020D0604000000000000" pitchFamily="50" charset="-127"/>
              </a:rPr>
              <a:t>)</a:t>
            </a:r>
            <a:r>
              <a:rPr lang="ko-KR" altLang="en-US" sz="1400" dirty="0" smtClean="0">
                <a:latin typeface="10X10" panose="020D0604000000000000" pitchFamily="50" charset="-127"/>
                <a:ea typeface="10X10" panose="020D0604000000000000" pitchFamily="50" charset="-127"/>
              </a:rPr>
              <a:t>는 제목</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본문으로 할게</a:t>
            </a:r>
            <a:r>
              <a:rPr lang="en-US" altLang="ko-KR" sz="1400" dirty="0" smtClean="0">
                <a:latin typeface="10X10" panose="020D0604000000000000" pitchFamily="50" charset="-127"/>
                <a:ea typeface="10X10" panose="020D0604000000000000" pitchFamily="50" charset="-127"/>
              </a:rPr>
              <a:t>.</a:t>
            </a: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 </a:t>
            </a:r>
            <a:r>
              <a:rPr lang="ko-KR" altLang="en-US" sz="1400" dirty="0" smtClean="0">
                <a:solidFill>
                  <a:schemeClr val="bg2">
                    <a:lumMod val="75000"/>
                  </a:schemeClr>
                </a:solidFill>
                <a:latin typeface="10X10" panose="020D0604000000000000" pitchFamily="50" charset="-127"/>
                <a:ea typeface="10X10" panose="020D0604000000000000" pitchFamily="50" charset="-127"/>
              </a:rPr>
              <a:t>발행 </a:t>
            </a:r>
            <a:r>
              <a:rPr lang="ko-KR" altLang="en-US" sz="1400" dirty="0" err="1" smtClean="0">
                <a:solidFill>
                  <a:schemeClr val="bg2">
                    <a:lumMod val="75000"/>
                  </a:schemeClr>
                </a:solidFill>
                <a:latin typeface="10X10" panose="020D0604000000000000" pitchFamily="50" charset="-127"/>
                <a:ea typeface="10X10" panose="020D0604000000000000" pitchFamily="50" charset="-127"/>
              </a:rPr>
              <a:t>일시는요</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발행 일시는 발행되는 순간</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그 시각으로 자동 입력</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될 거라서 별도의 폼 창에 유저가 작성할 필요 </a:t>
            </a:r>
            <a:r>
              <a:rPr lang="en-US" altLang="ko-KR" sz="1400" dirty="0" smtClean="0">
                <a:solidFill>
                  <a:schemeClr val="bg2">
                    <a:lumMod val="75000"/>
                  </a:schemeClr>
                </a:solidFill>
                <a:latin typeface="10X10" panose="020D0604000000000000" pitchFamily="50" charset="-127"/>
                <a:ea typeface="10X10" panose="020D0604000000000000" pitchFamily="50" charset="-127"/>
              </a:rPr>
              <a:t>X )</a:t>
            </a:r>
          </a:p>
        </p:txBody>
      </p:sp>
      <p:pic>
        <p:nvPicPr>
          <p:cNvPr id="13" name="그림 12"/>
          <p:cNvPicPr>
            <a:picLocks noChangeAspect="1"/>
          </p:cNvPicPr>
          <p:nvPr/>
        </p:nvPicPr>
        <p:blipFill rotWithShape="1">
          <a:blip r:embed="rId3"/>
          <a:srcRect l="18148" t="22174" r="63666" b="64666"/>
          <a:stretch/>
        </p:blipFill>
        <p:spPr>
          <a:xfrm>
            <a:off x="1009563" y="3229586"/>
            <a:ext cx="4165203" cy="1695273"/>
          </a:xfrm>
          <a:prstGeom prst="rect">
            <a:avLst/>
          </a:prstGeom>
        </p:spPr>
      </p:pic>
    </p:spTree>
    <p:extLst>
      <p:ext uri="{BB962C8B-B14F-4D97-AF65-F5344CB8AC3E}">
        <p14:creationId xmlns:p14="http://schemas.microsoft.com/office/powerpoint/2010/main" val="102327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7700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0" name="TextBox 19"/>
          <p:cNvSpPr txBox="1"/>
          <p:nvPr/>
        </p:nvSpPr>
        <p:spPr>
          <a:xfrm>
            <a:off x="778113" y="1935383"/>
            <a:ext cx="4617098" cy="1477328"/>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16) </a:t>
            </a:r>
            <a:r>
              <a:rPr lang="ko-KR" altLang="en-US" dirty="0" smtClean="0">
                <a:latin typeface="10X10" panose="020D0604000000000000" pitchFamily="50" charset="-127"/>
                <a:ea typeface="10X10" panose="020D0604000000000000" pitchFamily="50" charset="-127"/>
              </a:rPr>
              <a:t>아까 </a:t>
            </a:r>
            <a:r>
              <a:rPr lang="en-US" altLang="ko-KR" dirty="0" smtClean="0">
                <a:latin typeface="10X10" panose="020D0604000000000000" pitchFamily="50" charset="-127"/>
                <a:ea typeface="10X10" panose="020D0604000000000000" pitchFamily="50" charset="-127"/>
              </a:rPr>
              <a:t>view</a:t>
            </a:r>
            <a:r>
              <a:rPr lang="ko-KR" altLang="en-US" dirty="0" smtClean="0">
                <a:latin typeface="10X10" panose="020D0604000000000000" pitchFamily="50" charset="-127"/>
                <a:ea typeface="10X10" panose="020D0604000000000000" pitchFamily="50" charset="-127"/>
              </a:rPr>
              <a:t>에 </a:t>
            </a:r>
            <a:r>
              <a:rPr lang="en-US" altLang="ko-KR" dirty="0" smtClean="0">
                <a:latin typeface="10X10" panose="020D0604000000000000" pitchFamily="50" charset="-127"/>
                <a:ea typeface="10X10" panose="020D0604000000000000" pitchFamily="50" charset="-127"/>
              </a:rPr>
              <a:t>home </a:t>
            </a:r>
            <a:r>
              <a:rPr lang="ko-KR" altLang="en-US" dirty="0" smtClean="0">
                <a:latin typeface="10X10" panose="020D0604000000000000" pitchFamily="50" charset="-127"/>
                <a:ea typeface="10X10" panose="020D0604000000000000" pitchFamily="50" charset="-127"/>
              </a:rPr>
              <a:t>함수를 만들었던 것처럼</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view </a:t>
            </a:r>
            <a:r>
              <a:rPr lang="ko-KR" altLang="en-US" dirty="0" smtClean="0">
                <a:latin typeface="10X10" panose="020D0604000000000000" pitchFamily="50" charset="-127"/>
                <a:ea typeface="10X10" panose="020D0604000000000000" pitchFamily="50" charset="-127"/>
              </a:rPr>
              <a:t>페이지로 가서 오른쪽 코드를 </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빠짐없이 추가해 줍니다</a:t>
            </a:r>
            <a:r>
              <a:rPr lang="en-US" altLang="ko-KR" dirty="0" smtClean="0">
                <a:latin typeface="10X10" panose="020D0604000000000000" pitchFamily="50" charset="-127"/>
                <a:ea typeface="10X10" panose="020D0604000000000000" pitchFamily="50" charset="-127"/>
              </a:rPr>
              <a:t>. **</a:t>
            </a:r>
            <a:r>
              <a:rPr lang="ko-KR" altLang="en-US" dirty="0" err="1" smtClean="0">
                <a:latin typeface="10X10" panose="020D0604000000000000" pitchFamily="50" charset="-127"/>
                <a:ea typeface="10X10" panose="020D0604000000000000" pitchFamily="50" charset="-127"/>
              </a:rPr>
              <a:t>인덴트</a:t>
            </a:r>
            <a:r>
              <a:rPr lang="ko-KR" altLang="en-US" dirty="0" smtClean="0">
                <a:latin typeface="10X10" panose="020D0604000000000000" pitchFamily="50" charset="-127"/>
                <a:ea typeface="10X10" panose="020D0604000000000000" pitchFamily="50" charset="-127"/>
              </a:rPr>
              <a:t> 주의</a:t>
            </a:r>
            <a:endParaRPr lang="en-US" altLang="ko-KR" dirty="0" smtClean="0">
              <a:latin typeface="10X10" panose="020D0604000000000000" pitchFamily="50" charset="-127"/>
              <a:ea typeface="10X10" panose="020D0604000000000000" pitchFamily="50" charset="-127"/>
            </a:endParaRP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p>
          <a:p>
            <a:r>
              <a:rPr lang="en-US" altLang="ko-KR" dirty="0">
                <a:latin typeface="10X10" panose="020D0604000000000000" pitchFamily="50" charset="-127"/>
                <a:ea typeface="10X10" panose="020D0604000000000000" pitchFamily="50" charset="-127"/>
              </a:rPr>
              <a:t> </a:t>
            </a:r>
            <a:r>
              <a:rPr lang="en-US" altLang="ko-KR" dirty="0" smtClean="0">
                <a:latin typeface="10X10" panose="020D0604000000000000" pitchFamily="50" charset="-127"/>
                <a:ea typeface="10X10" panose="020D0604000000000000" pitchFamily="50" charset="-127"/>
              </a:rPr>
              <a:t>    </a:t>
            </a:r>
            <a:r>
              <a:rPr lang="ko-KR" altLang="en-US" dirty="0" smtClean="0">
                <a:solidFill>
                  <a:srgbClr val="FF0000"/>
                </a:solidFill>
                <a:latin typeface="10X10" panose="020D0604000000000000" pitchFamily="50" charset="-127"/>
                <a:ea typeface="10X10" panose="020D0604000000000000" pitchFamily="50" charset="-127"/>
              </a:rPr>
              <a:t>설명은 뒷장에서 </a:t>
            </a:r>
            <a:r>
              <a:rPr lang="en-US" altLang="ko-KR" dirty="0" smtClean="0">
                <a:solidFill>
                  <a:srgbClr val="FF0000"/>
                </a:solidFill>
                <a:latin typeface="10X10" panose="020D0604000000000000" pitchFamily="50" charset="-127"/>
                <a:ea typeface="10X10" panose="020D0604000000000000" pitchFamily="50" charset="-127"/>
              </a:rPr>
              <a:t>!</a:t>
            </a:r>
            <a:endParaRPr lang="ko-KR" altLang="en-US" dirty="0">
              <a:solidFill>
                <a:srgbClr val="FF0000"/>
              </a:solidFill>
              <a:latin typeface="10X10" panose="020D0604000000000000" pitchFamily="50" charset="-127"/>
              <a:ea typeface="10X10" panose="020D0604000000000000" pitchFamily="50" charset="-127"/>
            </a:endParaRPr>
          </a:p>
        </p:txBody>
      </p:sp>
      <p:pic>
        <p:nvPicPr>
          <p:cNvPr id="15" name="그림 14"/>
          <p:cNvPicPr>
            <a:picLocks noChangeAspect="1"/>
          </p:cNvPicPr>
          <p:nvPr/>
        </p:nvPicPr>
        <p:blipFill rotWithShape="1">
          <a:blip r:embed="rId3"/>
          <a:srcRect l="18249" t="22120" r="53325" b="36078"/>
          <a:stretch/>
        </p:blipFill>
        <p:spPr>
          <a:xfrm>
            <a:off x="5914698" y="1935957"/>
            <a:ext cx="5394357" cy="4462189"/>
          </a:xfrm>
          <a:prstGeom prst="rect">
            <a:avLst/>
          </a:prstGeom>
        </p:spPr>
      </p:pic>
    </p:spTree>
    <p:extLst>
      <p:ext uri="{BB962C8B-B14F-4D97-AF65-F5344CB8AC3E}">
        <p14:creationId xmlns:p14="http://schemas.microsoft.com/office/powerpoint/2010/main" val="1322001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0" name="그룹 9"/>
          <p:cNvGrpSpPr/>
          <p:nvPr/>
        </p:nvGrpSpPr>
        <p:grpSpPr>
          <a:xfrm>
            <a:off x="227809" y="1829798"/>
            <a:ext cx="2198688" cy="2198688"/>
            <a:chOff x="1666450" y="3391015"/>
            <a:chExt cx="2198688" cy="2198688"/>
          </a:xfrm>
        </p:grpSpPr>
        <p:sp>
          <p:nvSpPr>
            <p:cNvPr id="11" name="타원 10">
              <a:extLst>
                <a:ext uri="{FF2B5EF4-FFF2-40B4-BE49-F238E27FC236}">
                  <a16:creationId xmlns:a16="http://schemas.microsoft.com/office/drawing/2014/main" id="{C2A0BF4E-1012-4B44-988D-C6DF1ED6A8F7}"/>
                </a:ext>
              </a:extLst>
            </p:cNvPr>
            <p:cNvSpPr/>
            <p:nvPr/>
          </p:nvSpPr>
          <p:spPr>
            <a:xfrm>
              <a:off x="1666450"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2" name="직사각형 11">
              <a:extLst>
                <a:ext uri="{FF2B5EF4-FFF2-40B4-BE49-F238E27FC236}">
                  <a16:creationId xmlns:a16="http://schemas.microsoft.com/office/drawing/2014/main" id="{C64275D6-6EA1-4964-9130-2A23F8D5F82E}"/>
                </a:ext>
              </a:extLst>
            </p:cNvPr>
            <p:cNvSpPr/>
            <p:nvPr/>
          </p:nvSpPr>
          <p:spPr>
            <a:xfrm>
              <a:off x="1793902" y="4211315"/>
              <a:ext cx="1943782" cy="1077218"/>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odel.py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우리가 다루는 건</a:t>
              </a:r>
              <a:r>
                <a:rPr lang="en-US" altLang="ko-KR"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0076C8"/>
                  </a:solidFill>
                  <a:latin typeface="10X10" panose="020D0604000000000000" pitchFamily="50" charset="-127"/>
                  <a:ea typeface="10X10" panose="020D0604000000000000" pitchFamily="50" charset="-127"/>
                </a:rPr>
                <a:t>Post</a:t>
              </a:r>
              <a:r>
                <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모델</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3" name="그림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04537" y="3648783"/>
              <a:ext cx="522513" cy="522513"/>
            </a:xfrm>
            <a:prstGeom prst="rect">
              <a:avLst/>
            </a:prstGeom>
          </p:spPr>
        </p:pic>
      </p:grpSp>
      <p:grpSp>
        <p:nvGrpSpPr>
          <p:cNvPr id="14" name="그룹 13"/>
          <p:cNvGrpSpPr/>
          <p:nvPr/>
        </p:nvGrpSpPr>
        <p:grpSpPr>
          <a:xfrm>
            <a:off x="3494220" y="2283173"/>
            <a:ext cx="2198688" cy="2198688"/>
            <a:chOff x="4882619" y="3391015"/>
            <a:chExt cx="2198688" cy="2198688"/>
          </a:xfrm>
          <a:solidFill>
            <a:srgbClr val="0076C8"/>
          </a:solidFill>
        </p:grpSpPr>
        <p:sp>
          <p:nvSpPr>
            <p:cNvPr id="15" name="타원 14">
              <a:extLst>
                <a:ext uri="{FF2B5EF4-FFF2-40B4-BE49-F238E27FC236}">
                  <a16:creationId xmlns:a16="http://schemas.microsoft.com/office/drawing/2014/main" id="{C2A0BF4E-1012-4B44-988D-C6DF1ED6A8F7}"/>
                </a:ext>
              </a:extLst>
            </p:cNvPr>
            <p:cNvSpPr/>
            <p:nvPr/>
          </p:nvSpPr>
          <p:spPr>
            <a:xfrm>
              <a:off x="4882619" y="3391015"/>
              <a:ext cx="2198688" cy="2198688"/>
            </a:xfrm>
            <a:prstGeom prst="ellipse">
              <a:avLst/>
            </a:prstGeom>
            <a:grp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6" name="직사각형 15">
              <a:extLst>
                <a:ext uri="{FF2B5EF4-FFF2-40B4-BE49-F238E27FC236}">
                  <a16:creationId xmlns:a16="http://schemas.microsoft.com/office/drawing/2014/main" id="{C64275D6-6EA1-4964-9130-2A23F8D5F82E}"/>
                </a:ext>
              </a:extLst>
            </p:cNvPr>
            <p:cNvSpPr/>
            <p:nvPr/>
          </p:nvSpPr>
          <p:spPr>
            <a:xfrm>
              <a:off x="5014085" y="4377125"/>
              <a:ext cx="1943782" cy="584775"/>
            </a:xfrm>
            <a:prstGeom prst="rect">
              <a:avLst/>
            </a:prstGeom>
            <a:grpFill/>
          </p:spPr>
          <p:txBody>
            <a:bodyPr wrap="square" rtlCol="0">
              <a:spAutoFit/>
            </a:bodyPr>
            <a:lstStyle/>
            <a:p>
              <a:pPr algn="ctr"/>
              <a:r>
                <a:rPr lang="en-US" altLang="ko-KR" sz="160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고객님께 보여줄 결과물</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17" name="그림 16"/>
            <p:cNvPicPr>
              <a:picLocks noChangeAspect="1"/>
            </p:cNvPicPr>
            <p:nvPr/>
          </p:nvPicPr>
          <p:blipFill>
            <a:blip r:embed="rId4" cstate="hqprint">
              <a:biLevel thresh="25000"/>
              <a:extLst>
                <a:ext uri="{28A0092B-C50C-407E-A947-70E740481C1C}">
                  <a14:useLocalDpi xmlns:a14="http://schemas.microsoft.com/office/drawing/2010/main" val="0"/>
                </a:ext>
              </a:extLst>
            </a:blip>
            <a:stretch>
              <a:fillRect/>
            </a:stretch>
          </p:blipFill>
          <p:spPr>
            <a:xfrm>
              <a:off x="5720963" y="3768554"/>
              <a:ext cx="522000" cy="522000"/>
            </a:xfrm>
            <a:prstGeom prst="rect">
              <a:avLst/>
            </a:prstGeom>
            <a:grpFill/>
          </p:spPr>
        </p:pic>
      </p:grpSp>
      <p:grpSp>
        <p:nvGrpSpPr>
          <p:cNvPr id="18" name="그룹 17"/>
          <p:cNvGrpSpPr/>
          <p:nvPr/>
        </p:nvGrpSpPr>
        <p:grpSpPr>
          <a:xfrm>
            <a:off x="1555989" y="4173113"/>
            <a:ext cx="2198688" cy="2198688"/>
            <a:chOff x="7588689" y="3391015"/>
            <a:chExt cx="2198688" cy="2198688"/>
          </a:xfrm>
        </p:grpSpPr>
        <p:sp>
          <p:nvSpPr>
            <p:cNvPr id="19" name="타원 18">
              <a:extLst>
                <a:ext uri="{FF2B5EF4-FFF2-40B4-BE49-F238E27FC236}">
                  <a16:creationId xmlns:a16="http://schemas.microsoft.com/office/drawing/2014/main" id="{C2A0BF4E-1012-4B44-988D-C6DF1ED6A8F7}"/>
                </a:ext>
              </a:extLst>
            </p:cNvPr>
            <p:cNvSpPr/>
            <p:nvPr/>
          </p:nvSpPr>
          <p:spPr>
            <a:xfrm>
              <a:off x="7588689" y="3391015"/>
              <a:ext cx="2198688" cy="2198688"/>
            </a:xfrm>
            <a:prstGeom prst="ellipse">
              <a:avLst/>
            </a:prstGeom>
            <a:solidFill>
              <a:srgbClr val="FAFAFA"/>
            </a:solidFill>
            <a:ln w="31750">
              <a:solidFill>
                <a:srgbClr val="0076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 name="직사각형 20">
              <a:extLst>
                <a:ext uri="{FF2B5EF4-FFF2-40B4-BE49-F238E27FC236}">
                  <a16:creationId xmlns:a16="http://schemas.microsoft.com/office/drawing/2014/main" id="{C64275D6-6EA1-4964-9130-2A23F8D5F82E}"/>
                </a:ext>
              </a:extLst>
            </p:cNvPr>
            <p:cNvSpPr/>
            <p:nvPr/>
          </p:nvSpPr>
          <p:spPr>
            <a:xfrm>
              <a:off x="7642450" y="4375705"/>
              <a:ext cx="2091165" cy="830997"/>
            </a:xfrm>
            <a:prstGeom prst="rect">
              <a:avLst/>
            </a:prstGeom>
            <a:noFill/>
          </p:spPr>
          <p:txBody>
            <a:bodyPr wrap="square" rtlCol="0">
              <a:spAutoFit/>
            </a:bodyPr>
            <a:lstStyle/>
            <a:p>
              <a:pPr algn="ctr"/>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a:t>
              </a: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iews.py</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온 요청을 받고</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ko-KR" altLang="en-US" sz="1600" spc="-12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22" name="그림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27033" y="3731704"/>
              <a:ext cx="522000" cy="522000"/>
            </a:xfrm>
            <a:prstGeom prst="rect">
              <a:avLst/>
            </a:prstGeom>
          </p:spPr>
        </p:pic>
      </p:grpSp>
      <p:cxnSp>
        <p:nvCxnSpPr>
          <p:cNvPr id="23" name="직선 연결선 22"/>
          <p:cNvCxnSpPr/>
          <p:nvPr/>
        </p:nvCxnSpPr>
        <p:spPr>
          <a:xfrm>
            <a:off x="1507373" y="3854058"/>
            <a:ext cx="786926" cy="920744"/>
          </a:xfrm>
          <a:prstGeom prst="line">
            <a:avLst/>
          </a:prstGeom>
          <a:ln>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2982131" y="4028488"/>
            <a:ext cx="1256554" cy="746314"/>
          </a:xfrm>
          <a:prstGeom prst="line">
            <a:avLst/>
          </a:prstGeom>
          <a:ln>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rot="10800000" flipV="1">
            <a:off x="3046453" y="4137730"/>
            <a:ext cx="1256554" cy="746314"/>
          </a:xfrm>
          <a:prstGeom prst="line">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rot="10800000">
            <a:off x="1406685" y="3918615"/>
            <a:ext cx="786926" cy="920744"/>
          </a:xfrm>
          <a:prstGeom prst="line">
            <a:avLst/>
          </a:prstGeom>
          <a:ln>
            <a:solidFill>
              <a:schemeClr val="bg2">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924552" y="2964133"/>
            <a:ext cx="6040436" cy="2308324"/>
          </a:xfrm>
          <a:prstGeom prst="rect">
            <a:avLst/>
          </a:prstGeom>
          <a:noFill/>
        </p:spPr>
        <p:txBody>
          <a:bodyPr wrap="none" rtlCol="0">
            <a:spAutoFit/>
          </a:bodyPr>
          <a:lstStyle/>
          <a:p>
            <a:r>
              <a:rPr lang="ko-KR" altLang="en-US" sz="1600" dirty="0" smtClean="0">
                <a:solidFill>
                  <a:srgbClr val="FF0000"/>
                </a:solidFill>
                <a:latin typeface="10X10" panose="020D0604000000000000" pitchFamily="50" charset="-127"/>
                <a:ea typeface="10X10" panose="020D0604000000000000" pitchFamily="50" charset="-127"/>
              </a:rPr>
              <a:t>유저가 요청한 페이지를 불러오기 위해</a:t>
            </a:r>
            <a:endParaRPr lang="en-US" altLang="ko-KR" sz="1600" dirty="0" smtClean="0">
              <a:solidFill>
                <a:srgbClr val="FF0000"/>
              </a:solidFill>
              <a:latin typeface="10X10" panose="020D0604000000000000" pitchFamily="50" charset="-127"/>
              <a:ea typeface="10X10" panose="020D0604000000000000" pitchFamily="50" charset="-127"/>
            </a:endParaRPr>
          </a:p>
          <a:p>
            <a:r>
              <a:rPr lang="en-US" altLang="ko-KR" sz="1600" dirty="0" smtClean="0">
                <a:solidFill>
                  <a:srgbClr val="FF0000"/>
                </a:solidFill>
                <a:latin typeface="10X10" panose="020D0604000000000000" pitchFamily="50" charset="-127"/>
                <a:ea typeface="10X10" panose="020D0604000000000000" pitchFamily="50" charset="-127"/>
              </a:rPr>
              <a:t>View</a:t>
            </a:r>
            <a:r>
              <a:rPr lang="ko-KR" altLang="en-US" sz="1600" dirty="0" smtClean="0">
                <a:solidFill>
                  <a:srgbClr val="FF0000"/>
                </a:solidFill>
                <a:latin typeface="10X10" panose="020D0604000000000000" pitchFamily="50" charset="-127"/>
                <a:ea typeface="10X10" panose="020D0604000000000000" pitchFamily="50" charset="-127"/>
              </a:rPr>
              <a:t>에 접근하는 방식</a:t>
            </a:r>
            <a:r>
              <a:rPr lang="ko-KR" altLang="en-US" sz="1600" dirty="0" smtClean="0">
                <a:latin typeface="10X10" panose="020D0604000000000000" pitchFamily="50" charset="-127"/>
                <a:ea typeface="10X10" panose="020D0604000000000000" pitchFamily="50" charset="-127"/>
              </a:rPr>
              <a:t>에는 여러 가지가 있습니다</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그 중 가장 대표적인 것이 </a:t>
            </a:r>
            <a:r>
              <a:rPr lang="en-US" altLang="ko-KR" sz="1600" dirty="0" smtClean="0">
                <a:solidFill>
                  <a:srgbClr val="FF0000"/>
                </a:solidFill>
                <a:latin typeface="10X10" panose="020D0604000000000000" pitchFamily="50" charset="-127"/>
                <a:ea typeface="10X10" panose="020D0604000000000000" pitchFamily="50" charset="-127"/>
              </a:rPr>
              <a:t>GET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방식과 </a:t>
            </a:r>
            <a:r>
              <a:rPr lang="en-US" altLang="ko-KR" sz="1600" dirty="0" smtClean="0">
                <a:solidFill>
                  <a:srgbClr val="FF0000"/>
                </a:solidFill>
                <a:latin typeface="10X10" panose="020D0604000000000000" pitchFamily="50" charset="-127"/>
                <a:ea typeface="10X10" panose="020D0604000000000000" pitchFamily="50" charset="-127"/>
              </a:rPr>
              <a:t>POST </a:t>
            </a:r>
            <a:r>
              <a:rPr lang="ko-KR" altLang="en-US" sz="1600" dirty="0" smtClean="0">
                <a:latin typeface="10X10" panose="020D0604000000000000" pitchFamily="50" charset="-127"/>
                <a:ea typeface="10X10" panose="020D0604000000000000" pitchFamily="50" charset="-127"/>
              </a:rPr>
              <a:t>방식입니다</a:t>
            </a:r>
            <a:r>
              <a:rPr lang="en-US" altLang="ko-KR" sz="1600" dirty="0" smtClean="0">
                <a:latin typeface="10X10" panose="020D0604000000000000" pitchFamily="50" charset="-127"/>
                <a:ea typeface="10X10" panose="020D0604000000000000" pitchFamily="50" charset="-127"/>
              </a:rPr>
              <a:t>.</a:t>
            </a:r>
          </a:p>
          <a:p>
            <a:endParaRPr lang="en-US" altLang="ko-KR" sz="1600" dirty="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기본적으로 페이지를 불러올 때는 </a:t>
            </a:r>
            <a:r>
              <a:rPr lang="en-US" altLang="ko-KR" sz="1600" dirty="0" smtClean="0">
                <a:latin typeface="10X10" panose="020D0604000000000000" pitchFamily="50" charset="-127"/>
                <a:ea typeface="10X10" panose="020D0604000000000000" pitchFamily="50" charset="-127"/>
              </a:rPr>
              <a:t>GET </a:t>
            </a:r>
            <a:r>
              <a:rPr lang="ko-KR" altLang="en-US" sz="1600" dirty="0" smtClean="0">
                <a:latin typeface="10X10" panose="020D0604000000000000" pitchFamily="50" charset="-127"/>
                <a:ea typeface="10X10" panose="020D0604000000000000" pitchFamily="50" charset="-127"/>
              </a:rPr>
              <a:t>방식이 선택됩니다</a:t>
            </a:r>
            <a:r>
              <a:rPr lang="en-US" altLang="ko-KR" sz="1600" dirty="0" smtClean="0">
                <a:latin typeface="10X10" panose="020D0604000000000000" pitchFamily="50" charset="-127"/>
                <a:ea typeface="10X10" panose="020D0604000000000000" pitchFamily="50" charset="-127"/>
              </a:rPr>
              <a:t>.</a:t>
            </a:r>
          </a:p>
          <a:p>
            <a:endParaRPr lang="en-US" altLang="ko-KR" sz="1600" dirty="0" smtClean="0">
              <a:latin typeface="10X10" panose="020D0604000000000000" pitchFamily="50" charset="-127"/>
              <a:ea typeface="10X10" panose="020D0604000000000000" pitchFamily="50" charset="-127"/>
            </a:endParaRPr>
          </a:p>
          <a:p>
            <a:r>
              <a:rPr lang="ko-KR" altLang="en-US" sz="1600" dirty="0" smtClean="0">
                <a:latin typeface="10X10" panose="020D0604000000000000" pitchFamily="50" charset="-127"/>
                <a:ea typeface="10X10" panose="020D0604000000000000" pitchFamily="50" charset="-127"/>
              </a:rPr>
              <a:t>그러나 어떤 페이지 내에서 무언가를 입력 받는 상황이라면</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해당 페이지는 다음 페이지로 넘어가기 이전에 데이터를 품고 있겠지요</a:t>
            </a:r>
            <a:r>
              <a:rPr lang="en-US" altLang="ko-KR" sz="1600" dirty="0" smtClean="0">
                <a:latin typeface="10X10" panose="020D0604000000000000" pitchFamily="50" charset="-127"/>
                <a:ea typeface="10X10" panose="020D0604000000000000" pitchFamily="50" charset="-127"/>
              </a:rPr>
              <a:t>?</a:t>
            </a:r>
          </a:p>
          <a:p>
            <a:r>
              <a:rPr lang="ko-KR" altLang="en-US" sz="1600" dirty="0" smtClean="0">
                <a:latin typeface="10X10" panose="020D0604000000000000" pitchFamily="50" charset="-127"/>
                <a:ea typeface="10X10" panose="020D0604000000000000" pitchFamily="50" charset="-127"/>
              </a:rPr>
              <a:t>이 때</a:t>
            </a:r>
            <a:r>
              <a:rPr lang="en-US" altLang="ko-KR" sz="1600" dirty="0" smtClean="0">
                <a:latin typeface="10X10" panose="020D0604000000000000" pitchFamily="50" charset="-127"/>
                <a:ea typeface="10X10" panose="020D0604000000000000" pitchFamily="50" charset="-127"/>
              </a:rPr>
              <a:t>, view</a:t>
            </a:r>
            <a:r>
              <a:rPr lang="ko-KR" altLang="en-US" sz="1600" dirty="0" smtClean="0">
                <a:latin typeface="10X10" panose="020D0604000000000000" pitchFamily="50" charset="-127"/>
                <a:ea typeface="10X10" panose="020D0604000000000000" pitchFamily="50" charset="-127"/>
              </a:rPr>
              <a:t>로의 접근은 </a:t>
            </a:r>
            <a:r>
              <a:rPr lang="en-US" altLang="ko-KR" sz="1600" dirty="0" smtClean="0">
                <a:latin typeface="10X10" panose="020D0604000000000000" pitchFamily="50" charset="-127"/>
                <a:ea typeface="10X10" panose="020D0604000000000000" pitchFamily="50" charset="-127"/>
              </a:rPr>
              <a:t>POST </a:t>
            </a:r>
            <a:r>
              <a:rPr lang="ko-KR" altLang="en-US" sz="1600" dirty="0" smtClean="0">
                <a:latin typeface="10X10" panose="020D0604000000000000" pitchFamily="50" charset="-127"/>
                <a:ea typeface="10X10" panose="020D0604000000000000" pitchFamily="50" charset="-127"/>
              </a:rPr>
              <a:t>방식이 채택됩니다</a:t>
            </a:r>
            <a:r>
              <a:rPr lang="en-US" altLang="ko-KR" sz="1600" dirty="0" smtClean="0">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2278510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300473"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GET, POST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방식</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27" name="그룹 26"/>
          <p:cNvGrpSpPr/>
          <p:nvPr/>
        </p:nvGrpSpPr>
        <p:grpSpPr>
          <a:xfrm>
            <a:off x="2928349" y="1859089"/>
            <a:ext cx="6400022" cy="4631894"/>
            <a:chOff x="2928349" y="1859089"/>
            <a:chExt cx="6400022" cy="4631894"/>
          </a:xfrm>
        </p:grpSpPr>
        <p:sp>
          <p:nvSpPr>
            <p:cNvPr id="4" name="TextBox 3"/>
            <p:cNvSpPr txBox="1"/>
            <p:nvPr/>
          </p:nvSpPr>
          <p:spPr>
            <a:xfrm>
              <a:off x="3117460" y="1859089"/>
              <a:ext cx="5957080" cy="1107996"/>
            </a:xfrm>
            <a:prstGeom prst="rect">
              <a:avLst/>
            </a:prstGeom>
            <a:noFill/>
          </p:spPr>
          <p:txBody>
            <a:bodyPr wrap="none" rtlCol="0">
              <a:spAutoFit/>
            </a:bodyPr>
            <a:lstStyle/>
            <a:p>
              <a:r>
                <a:rPr lang="en-US" altLang="ko-KR" sz="6600" dirty="0" smtClean="0">
                  <a:latin typeface="10X10" panose="020D0604000000000000" pitchFamily="50" charset="-127"/>
                  <a:ea typeface="10X10" panose="020D0604000000000000" pitchFamily="50" charset="-127"/>
                </a:rPr>
                <a:t>GET			POST</a:t>
              </a:r>
              <a:endParaRPr lang="ko-KR" altLang="en-US" sz="6600" dirty="0">
                <a:latin typeface="10X10" panose="020D0604000000000000" pitchFamily="50" charset="-127"/>
                <a:ea typeface="10X10" panose="020D0604000000000000" pitchFamily="50" charset="-127"/>
              </a:endParaRPr>
            </a:p>
          </p:txBody>
        </p:sp>
        <p:sp>
          <p:nvSpPr>
            <p:cNvPr id="5" name="TextBox 4"/>
            <p:cNvSpPr txBox="1"/>
            <p:nvPr/>
          </p:nvSpPr>
          <p:spPr>
            <a:xfrm>
              <a:off x="2928349" y="3628661"/>
              <a:ext cx="6400022" cy="2862322"/>
            </a:xfrm>
            <a:prstGeom prst="rect">
              <a:avLst/>
            </a:prstGeom>
            <a:noFill/>
          </p:spPr>
          <p:txBody>
            <a:bodyPr wrap="none" rtlCol="0">
              <a:spAutoFit/>
            </a:bodyPr>
            <a:lstStyle/>
            <a:p>
              <a:pPr algn="ctr"/>
              <a:r>
                <a:rPr lang="ko-KR" altLang="en-US" sz="1600" dirty="0" smtClean="0">
                  <a:latin typeface="10X10" panose="020D0604000000000000" pitchFamily="50" charset="-127"/>
                  <a:ea typeface="10X10" panose="020D0604000000000000" pitchFamily="50" charset="-127"/>
                </a:rPr>
                <a:t>즉</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하나의 폼이 보여지고 글이 작성되고</a:t>
              </a:r>
              <a:r>
                <a:rPr lang="en-US" altLang="ko-KR" sz="1600" dirty="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저장되기 위해서는</a:t>
              </a: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동일한 </a:t>
              </a:r>
              <a:r>
                <a:rPr lang="en-US" altLang="ko-KR" sz="1600" dirty="0" smtClean="0">
                  <a:latin typeface="10X10" panose="020D0604000000000000" pitchFamily="50" charset="-127"/>
                  <a:ea typeface="10X10" panose="020D0604000000000000" pitchFamily="50" charset="-127"/>
                </a:rPr>
                <a:t>view</a:t>
              </a:r>
              <a:r>
                <a:rPr lang="ko-KR" altLang="en-US" sz="1600" dirty="0" smtClean="0">
                  <a:latin typeface="10X10" panose="020D0604000000000000" pitchFamily="50" charset="-127"/>
                  <a:ea typeface="10X10" panose="020D0604000000000000" pitchFamily="50" charset="-127"/>
                </a:rPr>
                <a:t>를 </a:t>
              </a:r>
              <a:r>
                <a:rPr lang="ko-KR" altLang="en-US" sz="1600" dirty="0" smtClean="0">
                  <a:solidFill>
                    <a:srgbClr val="FF0000"/>
                  </a:solidFill>
                  <a:latin typeface="10X10" panose="020D0604000000000000" pitchFamily="50" charset="-127"/>
                  <a:ea typeface="10X10" panose="020D0604000000000000" pitchFamily="50" charset="-127"/>
                </a:rPr>
                <a:t>두 번 거쳐가게 </a:t>
              </a:r>
              <a:r>
                <a:rPr lang="ko-KR" altLang="en-US" sz="1600" dirty="0" smtClean="0">
                  <a:latin typeface="10X10" panose="020D0604000000000000" pitchFamily="50" charset="-127"/>
                  <a:ea typeface="10X10" panose="020D0604000000000000" pitchFamily="50" charset="-127"/>
                </a:rPr>
                <a:t>됩니다</a:t>
              </a:r>
              <a:r>
                <a:rPr lang="en-US" altLang="ko-KR" sz="1600" dirty="0" smtClean="0">
                  <a:latin typeface="10X10" panose="020D0604000000000000" pitchFamily="50" charset="-127"/>
                  <a:ea typeface="10X10" panose="020D0604000000000000" pitchFamily="50" charset="-127"/>
                </a:rPr>
                <a:t>.</a:t>
              </a:r>
            </a:p>
            <a:p>
              <a:pPr algn="ctr"/>
              <a:r>
                <a:rPr lang="en-US" altLang="ko-KR" sz="1600" dirty="0" smtClean="0">
                  <a:latin typeface="10X10" panose="020D0604000000000000" pitchFamily="50" charset="-127"/>
                  <a:ea typeface="10X10" panose="020D0604000000000000" pitchFamily="50" charset="-127"/>
                </a:rPr>
                <a:t>(</a:t>
              </a:r>
              <a:r>
                <a:rPr lang="ko-KR" altLang="en-US" sz="1600" dirty="0" smtClean="0">
                  <a:latin typeface="10X10" panose="020D0604000000000000" pitchFamily="50" charset="-127"/>
                  <a:ea typeface="10X10" panose="020D0604000000000000" pitchFamily="50" charset="-127"/>
                </a:rPr>
                <a:t>우리의 경우에는</a:t>
              </a:r>
              <a:r>
                <a:rPr lang="en-US" altLang="ko-KR" sz="1600" dirty="0" smtClean="0">
                  <a:latin typeface="10X10" panose="020D0604000000000000" pitchFamily="50" charset="-127"/>
                  <a:ea typeface="10X10" panose="020D0604000000000000" pitchFamily="50" charset="-127"/>
                </a:rPr>
                <a:t>, view</a:t>
              </a:r>
              <a:r>
                <a:rPr lang="ko-KR" altLang="en-US" sz="1600" dirty="0" smtClean="0">
                  <a:latin typeface="10X10" panose="020D0604000000000000" pitchFamily="50" charset="-127"/>
                  <a:ea typeface="10X10" panose="020D0604000000000000" pitchFamily="50" charset="-127"/>
                </a:rPr>
                <a:t>에서 </a:t>
              </a:r>
              <a:r>
                <a:rPr lang="en-US" altLang="ko-KR" sz="1600" dirty="0" smtClean="0">
                  <a:latin typeface="10X10" panose="020D0604000000000000" pitchFamily="50" charset="-127"/>
                  <a:ea typeface="10X10" panose="020D0604000000000000" pitchFamily="50" charset="-127"/>
                </a:rPr>
                <a:t>new </a:t>
              </a:r>
              <a:r>
                <a:rPr lang="ko-KR" altLang="en-US" sz="1600" dirty="0" smtClean="0">
                  <a:latin typeface="10X10" panose="020D0604000000000000" pitchFamily="50" charset="-127"/>
                  <a:ea typeface="10X10" panose="020D0604000000000000" pitchFamily="50" charset="-127"/>
                </a:rPr>
                <a:t>함수</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각각 다른 방식으로요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최초의 </a:t>
              </a:r>
              <a:r>
                <a:rPr lang="en-US" altLang="ko-KR" sz="1600" dirty="0" smtClean="0">
                  <a:latin typeface="10X10" panose="020D0604000000000000" pitchFamily="50" charset="-127"/>
                  <a:ea typeface="10X10" panose="020D0604000000000000" pitchFamily="50" charset="-127"/>
                </a:rPr>
                <a:t>form </a:t>
              </a:r>
              <a:r>
                <a:rPr lang="ko-KR" altLang="en-US" sz="1600" dirty="0" smtClean="0">
                  <a:latin typeface="10X10" panose="020D0604000000000000" pitchFamily="50" charset="-127"/>
                  <a:ea typeface="10X10" panose="020D0604000000000000" pitchFamily="50" charset="-127"/>
                </a:rPr>
                <a:t>창이 비어 있는 채로 유저에게 보여질 때는 </a:t>
              </a:r>
              <a:r>
                <a:rPr lang="en-US" altLang="ko-KR" sz="1600" dirty="0" smtClean="0">
                  <a:solidFill>
                    <a:srgbClr val="FF0000"/>
                  </a:solidFill>
                  <a:latin typeface="10X10" panose="020D0604000000000000" pitchFamily="50" charset="-127"/>
                  <a:ea typeface="10X10" panose="020D0604000000000000" pitchFamily="50" charset="-127"/>
                </a:rPr>
                <a:t>GET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방식이겠지요</a:t>
              </a:r>
              <a:r>
                <a:rPr lang="en-US" altLang="ko-KR" sz="1600" dirty="0" smtClean="0">
                  <a:latin typeface="10X10" panose="020D0604000000000000" pitchFamily="50" charset="-127"/>
                  <a:ea typeface="10X10" panose="020D0604000000000000" pitchFamily="50" charset="-127"/>
                </a:rPr>
                <a:t>.</a:t>
              </a:r>
            </a:p>
            <a:p>
              <a:pPr algn="ctr"/>
              <a:endParaRPr lang="en-US" altLang="ko-KR" sz="1600" dirty="0" smtClean="0">
                <a:latin typeface="10X10" panose="020D0604000000000000" pitchFamily="50" charset="-127"/>
                <a:ea typeface="10X10" panose="020D0604000000000000" pitchFamily="50" charset="-127"/>
              </a:endParaRPr>
            </a:p>
            <a:p>
              <a:pPr algn="ctr"/>
              <a:r>
                <a:rPr lang="ko-KR" altLang="en-US" sz="1600" dirty="0" smtClean="0">
                  <a:latin typeface="10X10" panose="020D0604000000000000" pitchFamily="50" charset="-127"/>
                  <a:ea typeface="10X10" panose="020D0604000000000000" pitchFamily="50" charset="-127"/>
                </a:rPr>
                <a:t>그런데 유저가 </a:t>
              </a:r>
              <a:r>
                <a:rPr lang="en-US" altLang="ko-KR" sz="1600" dirty="0" smtClean="0">
                  <a:latin typeface="10X10" panose="020D0604000000000000" pitchFamily="50" charset="-127"/>
                  <a:ea typeface="10X10" panose="020D0604000000000000" pitchFamily="50" charset="-127"/>
                </a:rPr>
                <a:t>form </a:t>
              </a:r>
              <a:r>
                <a:rPr lang="ko-KR" altLang="en-US" sz="1600" dirty="0" smtClean="0">
                  <a:latin typeface="10X10" panose="020D0604000000000000" pitchFamily="50" charset="-127"/>
                  <a:ea typeface="10X10" panose="020D0604000000000000" pitchFamily="50" charset="-127"/>
                </a:rPr>
                <a:t>창을 열심히 채워서 </a:t>
              </a:r>
              <a:r>
                <a:rPr lang="en-US" altLang="ko-KR" sz="1600" dirty="0" smtClean="0">
                  <a:latin typeface="10X10" panose="020D0604000000000000" pitchFamily="50" charset="-127"/>
                  <a:ea typeface="10X10" panose="020D0604000000000000" pitchFamily="50" charset="-127"/>
                </a:rPr>
                <a:t>Save </a:t>
              </a:r>
              <a:r>
                <a:rPr lang="ko-KR" altLang="en-US" sz="1600" dirty="0" smtClean="0">
                  <a:latin typeface="10X10" panose="020D0604000000000000" pitchFamily="50" charset="-127"/>
                  <a:ea typeface="10X10" panose="020D0604000000000000" pitchFamily="50" charset="-127"/>
                </a:rPr>
                <a:t>저장</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버튼을 누르고 나면</a:t>
              </a:r>
              <a:endParaRPr lang="en-US" altLang="ko-KR" sz="1600" dirty="0" smtClean="0">
                <a:latin typeface="10X10" panose="020D0604000000000000" pitchFamily="50" charset="-127"/>
                <a:ea typeface="10X10" panose="020D0604000000000000" pitchFamily="50" charset="-127"/>
              </a:endParaRPr>
            </a:p>
            <a:p>
              <a:pPr algn="ctr"/>
              <a:r>
                <a:rPr lang="en-US" altLang="ko-KR" sz="1600" dirty="0" smtClean="0">
                  <a:latin typeface="10X10" panose="020D0604000000000000" pitchFamily="50" charset="-127"/>
                  <a:ea typeface="10X10" panose="020D0604000000000000" pitchFamily="50" charset="-127"/>
                </a:rPr>
                <a:t>new </a:t>
              </a:r>
              <a:r>
                <a:rPr lang="ko-KR" altLang="en-US" sz="1600" dirty="0" smtClean="0">
                  <a:latin typeface="10X10" panose="020D0604000000000000" pitchFamily="50" charset="-127"/>
                  <a:ea typeface="10X10" panose="020D0604000000000000" pitchFamily="50" charset="-127"/>
                </a:rPr>
                <a:t>페이지는 데이터가 차 있는 채로 </a:t>
              </a:r>
              <a:r>
                <a:rPr lang="en-US" altLang="ko-KR" sz="1600" dirty="0" smtClean="0">
                  <a:latin typeface="10X10" panose="020D0604000000000000" pitchFamily="50" charset="-127"/>
                  <a:ea typeface="10X10" panose="020D0604000000000000" pitchFamily="50" charset="-127"/>
                </a:rPr>
                <a:t>view</a:t>
              </a:r>
              <a:r>
                <a:rPr lang="ko-KR" altLang="en-US" sz="1600" dirty="0" smtClean="0">
                  <a:latin typeface="10X10" panose="020D0604000000000000" pitchFamily="50" charset="-127"/>
                  <a:ea typeface="10X10" panose="020D0604000000000000" pitchFamily="50" charset="-127"/>
                </a:rPr>
                <a:t>에 돌아오겠죠</a:t>
              </a:r>
              <a:r>
                <a:rPr lang="en-US" altLang="ko-KR" sz="1600" dirty="0" smtClean="0">
                  <a:latin typeface="10X10" panose="020D0604000000000000" pitchFamily="50" charset="-127"/>
                  <a:ea typeface="10X10" panose="020D0604000000000000" pitchFamily="50" charset="-127"/>
                </a:rPr>
                <a:t>?</a:t>
              </a:r>
            </a:p>
            <a:p>
              <a:pPr algn="ctr"/>
              <a:r>
                <a:rPr lang="ko-KR" altLang="en-US" sz="1600" dirty="0" smtClean="0">
                  <a:latin typeface="10X10" panose="020D0604000000000000" pitchFamily="50" charset="-127"/>
                  <a:ea typeface="10X10" panose="020D0604000000000000" pitchFamily="50" charset="-127"/>
                </a:rPr>
                <a:t>이 때는 바로 </a:t>
              </a:r>
              <a:r>
                <a:rPr lang="en-US" altLang="ko-KR" sz="1600" dirty="0" smtClean="0">
                  <a:solidFill>
                    <a:srgbClr val="FF0000"/>
                  </a:solidFill>
                  <a:latin typeface="10X10" panose="020D0604000000000000" pitchFamily="50" charset="-127"/>
                  <a:ea typeface="10X10" panose="020D0604000000000000" pitchFamily="50" charset="-127"/>
                </a:rPr>
                <a:t>POST</a:t>
              </a:r>
              <a:r>
                <a:rPr lang="en-US" altLang="ko-KR" sz="1600" dirty="0" smtClean="0">
                  <a:latin typeface="10X10" panose="020D0604000000000000" pitchFamily="50" charset="-127"/>
                  <a:ea typeface="10X10" panose="020D0604000000000000" pitchFamily="50" charset="-127"/>
                </a:rPr>
                <a:t> </a:t>
              </a:r>
              <a:r>
                <a:rPr lang="ko-KR" altLang="en-US" sz="1600" dirty="0" smtClean="0">
                  <a:latin typeface="10X10" panose="020D0604000000000000" pitchFamily="50" charset="-127"/>
                  <a:ea typeface="10X10" panose="020D0604000000000000" pitchFamily="50" charset="-127"/>
                </a:rPr>
                <a:t>방식으로 </a:t>
              </a:r>
              <a:r>
                <a:rPr lang="ko-KR" altLang="en-US" sz="1600" dirty="0" err="1" smtClean="0">
                  <a:latin typeface="10X10" panose="020D0604000000000000" pitchFamily="50" charset="-127"/>
                  <a:ea typeface="10X10" panose="020D0604000000000000" pitchFamily="50" charset="-127"/>
                </a:rPr>
                <a:t>오게되는</a:t>
              </a:r>
              <a:r>
                <a:rPr lang="ko-KR" altLang="en-US" sz="1600" dirty="0" smtClean="0">
                  <a:latin typeface="10X10" panose="020D0604000000000000" pitchFamily="50" charset="-127"/>
                  <a:ea typeface="10X10" panose="020D0604000000000000" pitchFamily="50" charset="-127"/>
                </a:rPr>
                <a:t> 겁니다</a:t>
              </a:r>
              <a:r>
                <a:rPr lang="en-US" altLang="ko-KR" sz="1600" dirty="0" smtClean="0">
                  <a:latin typeface="10X10" panose="020D0604000000000000" pitchFamily="50" charset="-127"/>
                  <a:ea typeface="10X10" panose="020D0604000000000000" pitchFamily="50" charset="-127"/>
                </a:rPr>
                <a:t>.</a:t>
              </a:r>
            </a:p>
          </p:txBody>
        </p:sp>
        <p:sp>
          <p:nvSpPr>
            <p:cNvPr id="6" name="TextBox 5"/>
            <p:cNvSpPr txBox="1"/>
            <p:nvPr/>
          </p:nvSpPr>
          <p:spPr>
            <a:xfrm>
              <a:off x="3117460" y="2770142"/>
              <a:ext cx="1811458" cy="646331"/>
            </a:xfrm>
            <a:prstGeom prst="rect">
              <a:avLst/>
            </a:prstGeom>
            <a:noFill/>
          </p:spPr>
          <p:txBody>
            <a:bodyPr wrap="none" rtlCol="0">
              <a:spAutoFit/>
            </a:bodyPr>
            <a:lstStyle/>
            <a:p>
              <a:pPr algn="ctr"/>
              <a:r>
                <a:rPr lang="en-US" altLang="ko-KR" sz="1200" dirty="0" smtClean="0">
                  <a:solidFill>
                    <a:srgbClr val="FF0000"/>
                  </a:solidFill>
                  <a:latin typeface="10X10" panose="020D0604000000000000" pitchFamily="50" charset="-127"/>
                  <a:ea typeface="10X10" panose="020D0604000000000000" pitchFamily="50" charset="-127"/>
                </a:rPr>
                <a:t>Form </a:t>
              </a:r>
              <a:r>
                <a:rPr lang="ko-KR" altLang="en-US" sz="1200" dirty="0" smtClean="0">
                  <a:solidFill>
                    <a:srgbClr val="FF0000"/>
                  </a:solidFill>
                  <a:latin typeface="10X10" panose="020D0604000000000000" pitchFamily="50" charset="-127"/>
                  <a:ea typeface="10X10" panose="020D0604000000000000" pitchFamily="50" charset="-127"/>
                </a:rPr>
                <a:t>창이 처음 뜨기 전에</a:t>
              </a:r>
              <a:endParaRPr lang="en-US" altLang="ko-KR" sz="1200" dirty="0" smtClean="0">
                <a:solidFill>
                  <a:srgbClr val="FF0000"/>
                </a:solidFill>
                <a:latin typeface="10X10" panose="020D0604000000000000" pitchFamily="50" charset="-127"/>
                <a:ea typeface="10X10" panose="020D0604000000000000" pitchFamily="50" charset="-127"/>
              </a:endParaRPr>
            </a:p>
            <a:p>
              <a:pPr algn="ctr"/>
              <a:r>
                <a:rPr lang="en-US" altLang="ko-KR" sz="1200" dirty="0" smtClean="0">
                  <a:solidFill>
                    <a:srgbClr val="FF0000"/>
                  </a:solidFill>
                  <a:latin typeface="10X10" panose="020D0604000000000000" pitchFamily="50" charset="-127"/>
                  <a:ea typeface="10X10" panose="020D0604000000000000" pitchFamily="50" charset="-127"/>
                </a:rPr>
                <a:t>View</a:t>
              </a:r>
              <a:r>
                <a:rPr lang="ko-KR" altLang="en-US" sz="1200" dirty="0" smtClean="0">
                  <a:solidFill>
                    <a:srgbClr val="FF0000"/>
                  </a:solidFill>
                  <a:latin typeface="10X10" panose="020D0604000000000000" pitchFamily="50" charset="-127"/>
                  <a:ea typeface="10X10" panose="020D0604000000000000" pitchFamily="50" charset="-127"/>
                </a:rPr>
                <a:t>를 거쳐갈 때</a:t>
              </a:r>
              <a:endParaRPr lang="en-US" altLang="ko-KR" sz="1200" dirty="0" smtClean="0">
                <a:solidFill>
                  <a:srgbClr val="FF0000"/>
                </a:solidFill>
                <a:latin typeface="10X10" panose="020D0604000000000000" pitchFamily="50" charset="-127"/>
                <a:ea typeface="10X10" panose="020D0604000000000000" pitchFamily="50" charset="-127"/>
              </a:endParaRPr>
            </a:p>
            <a:p>
              <a:pPr algn="ctr"/>
              <a:r>
                <a:rPr lang="en-US" altLang="ko-KR" sz="1200" dirty="0" smtClean="0">
                  <a:solidFill>
                    <a:srgbClr val="FF0000"/>
                  </a:solidFill>
                  <a:latin typeface="10X10" panose="020D0604000000000000" pitchFamily="50" charset="-127"/>
                  <a:ea typeface="10X10" panose="020D0604000000000000" pitchFamily="50" charset="-127"/>
                </a:rPr>
                <a:t>(</a:t>
              </a:r>
              <a:r>
                <a:rPr lang="ko-KR" altLang="en-US" sz="1200" dirty="0" smtClean="0">
                  <a:solidFill>
                    <a:srgbClr val="FF0000"/>
                  </a:solidFill>
                  <a:latin typeface="10X10" panose="020D0604000000000000" pitchFamily="50" charset="-127"/>
                  <a:ea typeface="10X10" panose="020D0604000000000000" pitchFamily="50" charset="-127"/>
                </a:rPr>
                <a:t>데이터 안 채워져 있음</a:t>
              </a:r>
              <a:r>
                <a:rPr lang="en-US" altLang="ko-KR" sz="1200" dirty="0" smtClean="0">
                  <a:solidFill>
                    <a:srgbClr val="FF0000"/>
                  </a:solidFill>
                  <a:latin typeface="10X10" panose="020D0604000000000000" pitchFamily="50" charset="-127"/>
                  <a:ea typeface="10X10" panose="020D0604000000000000" pitchFamily="50" charset="-127"/>
                </a:rPr>
                <a:t>)</a:t>
              </a:r>
              <a:endParaRPr lang="ko-KR" altLang="en-US" sz="1200" dirty="0">
                <a:solidFill>
                  <a:srgbClr val="FF0000"/>
                </a:solidFill>
                <a:latin typeface="10X10" panose="020D0604000000000000" pitchFamily="50" charset="-127"/>
                <a:ea typeface="10X10" panose="020D0604000000000000" pitchFamily="50" charset="-127"/>
              </a:endParaRPr>
            </a:p>
          </p:txBody>
        </p:sp>
        <p:sp>
          <p:nvSpPr>
            <p:cNvPr id="29" name="TextBox 28"/>
            <p:cNvSpPr txBox="1"/>
            <p:nvPr/>
          </p:nvSpPr>
          <p:spPr>
            <a:xfrm>
              <a:off x="6742792" y="2770142"/>
              <a:ext cx="2265107" cy="461665"/>
            </a:xfrm>
            <a:prstGeom prst="rect">
              <a:avLst/>
            </a:prstGeom>
            <a:noFill/>
          </p:spPr>
          <p:txBody>
            <a:bodyPr wrap="none" rtlCol="0">
              <a:spAutoFit/>
            </a:bodyPr>
            <a:lstStyle/>
            <a:p>
              <a:pPr algn="ctr"/>
              <a:r>
                <a:rPr lang="en-US" altLang="ko-KR" sz="1200" dirty="0" smtClean="0">
                  <a:solidFill>
                    <a:srgbClr val="FF0000"/>
                  </a:solidFill>
                  <a:latin typeface="10X10" panose="020D0604000000000000" pitchFamily="50" charset="-127"/>
                  <a:ea typeface="10X10" panose="020D0604000000000000" pitchFamily="50" charset="-127"/>
                </a:rPr>
                <a:t>Form </a:t>
              </a:r>
              <a:r>
                <a:rPr lang="ko-KR" altLang="en-US" sz="1200" dirty="0" smtClean="0">
                  <a:solidFill>
                    <a:srgbClr val="FF0000"/>
                  </a:solidFill>
                  <a:latin typeface="10X10" panose="020D0604000000000000" pitchFamily="50" charset="-127"/>
                  <a:ea typeface="10X10" panose="020D0604000000000000" pitchFamily="50" charset="-127"/>
                </a:rPr>
                <a:t>창이 데이터가 차 있는 채로</a:t>
              </a:r>
              <a:endParaRPr lang="en-US" altLang="ko-KR" sz="1200" dirty="0" smtClean="0">
                <a:solidFill>
                  <a:srgbClr val="FF0000"/>
                </a:solidFill>
                <a:latin typeface="10X10" panose="020D0604000000000000" pitchFamily="50" charset="-127"/>
                <a:ea typeface="10X10" panose="020D0604000000000000" pitchFamily="50" charset="-127"/>
              </a:endParaRPr>
            </a:p>
            <a:p>
              <a:pPr algn="ctr"/>
              <a:r>
                <a:rPr lang="en-US" altLang="ko-KR" sz="1200" dirty="0" smtClean="0">
                  <a:solidFill>
                    <a:srgbClr val="FF0000"/>
                  </a:solidFill>
                  <a:latin typeface="10X10" panose="020D0604000000000000" pitchFamily="50" charset="-127"/>
                  <a:ea typeface="10X10" panose="020D0604000000000000" pitchFamily="50" charset="-127"/>
                </a:rPr>
                <a:t>View</a:t>
              </a:r>
              <a:r>
                <a:rPr lang="ko-KR" altLang="en-US" sz="1200" dirty="0" smtClean="0">
                  <a:solidFill>
                    <a:srgbClr val="FF0000"/>
                  </a:solidFill>
                  <a:latin typeface="10X10" panose="020D0604000000000000" pitchFamily="50" charset="-127"/>
                  <a:ea typeface="10X10" panose="020D0604000000000000" pitchFamily="50" charset="-127"/>
                </a:rPr>
                <a:t>를 거쳐갈 때</a:t>
              </a:r>
              <a:endParaRPr lang="en-US" altLang="ko-KR" sz="1200" dirty="0" smtClean="0">
                <a:solidFill>
                  <a:srgbClr val="FF0000"/>
                </a:solidFill>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799848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직선 연결선 24"/>
          <p:cNvCxnSpPr>
            <a:stCxn id="2" idx="6"/>
            <a:endCxn id="57"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2" name="타원 1">
            <a:extLst>
              <a:ext uri="{FF2B5EF4-FFF2-40B4-BE49-F238E27FC236}">
                <a16:creationId xmlns:a16="http://schemas.microsoft.com/office/drawing/2014/main" id="{C2A0BF4E-1012-4B44-988D-C6DF1ED6A8F7}"/>
              </a:ext>
            </a:extLst>
          </p:cNvPr>
          <p:cNvSpPr/>
          <p:nvPr/>
        </p:nvSpPr>
        <p:spPr>
          <a:xfrm>
            <a:off x="1903927"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직사각형 41">
            <a:extLst>
              <a:ext uri="{FF2B5EF4-FFF2-40B4-BE49-F238E27FC236}">
                <a16:creationId xmlns:a16="http://schemas.microsoft.com/office/drawing/2014/main" id="{C64275D6-6EA1-4964-9130-2A23F8D5F82E}"/>
              </a:ext>
            </a:extLst>
          </p:cNvPr>
          <p:cNvSpPr/>
          <p:nvPr/>
        </p:nvSpPr>
        <p:spPr>
          <a:xfrm>
            <a:off x="2031379"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51" name="타원 50">
            <a:extLst>
              <a:ext uri="{FF2B5EF4-FFF2-40B4-BE49-F238E27FC236}">
                <a16:creationId xmlns:a16="http://schemas.microsoft.com/office/drawing/2014/main" id="{C2A0BF4E-1012-4B44-988D-C6DF1ED6A8F7}"/>
              </a:ext>
            </a:extLst>
          </p:cNvPr>
          <p:cNvSpPr/>
          <p:nvPr/>
        </p:nvSpPr>
        <p:spPr>
          <a:xfrm>
            <a:off x="4996656"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4" name="직사각형 53">
            <a:extLst>
              <a:ext uri="{FF2B5EF4-FFF2-40B4-BE49-F238E27FC236}">
                <a16:creationId xmlns:a16="http://schemas.microsoft.com/office/drawing/2014/main" id="{C64275D6-6EA1-4964-9130-2A23F8D5F82E}"/>
              </a:ext>
            </a:extLst>
          </p:cNvPr>
          <p:cNvSpPr/>
          <p:nvPr/>
        </p:nvSpPr>
        <p:spPr>
          <a:xfrm>
            <a:off x="5128122"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a:t>
            </a:r>
            <a:r>
              <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57" name="타원 56">
            <a:extLst>
              <a:ext uri="{FF2B5EF4-FFF2-40B4-BE49-F238E27FC236}">
                <a16:creationId xmlns:a16="http://schemas.microsoft.com/office/drawing/2014/main" id="{C2A0BF4E-1012-4B44-988D-C6DF1ED6A8F7}"/>
              </a:ext>
            </a:extLst>
          </p:cNvPr>
          <p:cNvSpPr/>
          <p:nvPr/>
        </p:nvSpPr>
        <p:spPr>
          <a:xfrm>
            <a:off x="8089385"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58" name="직사각형 57">
            <a:extLst>
              <a:ext uri="{FF2B5EF4-FFF2-40B4-BE49-F238E27FC236}">
                <a16:creationId xmlns:a16="http://schemas.microsoft.com/office/drawing/2014/main" id="{C64275D6-6EA1-4964-9130-2A23F8D5F82E}"/>
              </a:ext>
            </a:extLst>
          </p:cNvPr>
          <p:cNvSpPr/>
          <p:nvPr/>
        </p:nvSpPr>
        <p:spPr>
          <a:xfrm>
            <a:off x="8216838" y="3653223"/>
            <a:ext cx="1943782" cy="1077218"/>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요청을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종업원</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61" y="2922005"/>
            <a:ext cx="720000" cy="720000"/>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000" y="2922005"/>
            <a:ext cx="720000" cy="720000"/>
          </a:xfrm>
          <a:prstGeom prst="rect">
            <a:avLst/>
          </a:prstGeom>
        </p:spPr>
      </p:pic>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8729" y="2920886"/>
            <a:ext cx="720000" cy="720000"/>
          </a:xfrm>
          <a:prstGeom prst="rect">
            <a:avLst/>
          </a:prstGeom>
        </p:spPr>
      </p:pic>
      <p:grpSp>
        <p:nvGrpSpPr>
          <p:cNvPr id="9" name="그룹 8"/>
          <p:cNvGrpSpPr/>
          <p:nvPr/>
        </p:nvGrpSpPr>
        <p:grpSpPr>
          <a:xfrm>
            <a:off x="320040" y="5412740"/>
            <a:ext cx="827681" cy="1014185"/>
            <a:chOff x="521244" y="4824912"/>
            <a:chExt cx="827681" cy="1014185"/>
          </a:xfrm>
        </p:grpSpPr>
        <p:pic>
          <p:nvPicPr>
            <p:cNvPr id="7" name="그림 6"/>
            <p:cNvPicPr>
              <a:picLocks noChangeAspect="1"/>
            </p:cNvPicPr>
            <p:nvPr/>
          </p:nvPicPr>
          <p:blipFill rotWithShape="1">
            <a:blip r:embed="rId6">
              <a:extLst>
                <a:ext uri="{28A0092B-C50C-407E-A947-70E740481C1C}">
                  <a14:useLocalDpi xmlns:a14="http://schemas.microsoft.com/office/drawing/2010/main" val="0"/>
                </a:ext>
              </a:extLst>
            </a:blip>
            <a:srcRect l="20886" r="21368"/>
            <a:stretch/>
          </p:blipFill>
          <p:spPr>
            <a:xfrm>
              <a:off x="521244" y="4824912"/>
              <a:ext cx="545311" cy="944321"/>
            </a:xfrm>
            <a:prstGeom prst="rect">
              <a:avLst/>
            </a:prstGeom>
          </p:spPr>
        </p:pic>
        <p:pic>
          <p:nvPicPr>
            <p:cNvPr id="8" name="그림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7475" y="5297647"/>
              <a:ext cx="541450" cy="541450"/>
            </a:xfrm>
            <a:prstGeom prst="rect">
              <a:avLst/>
            </a:prstGeom>
          </p:spPr>
        </p:pic>
      </p:grpSp>
      <p:sp>
        <p:nvSpPr>
          <p:cNvPr id="29" name="직사각형 28">
            <a:extLst>
              <a:ext uri="{FF2B5EF4-FFF2-40B4-BE49-F238E27FC236}">
                <a16:creationId xmlns:a16="http://schemas.microsoft.com/office/drawing/2014/main" id="{C64275D6-6EA1-4964-9130-2A23F8D5F82E}"/>
              </a:ext>
            </a:extLst>
          </p:cNvPr>
          <p:cNvSpPr/>
          <p:nvPr/>
        </p:nvSpPr>
        <p:spPr>
          <a:xfrm>
            <a:off x="1174545" y="5595928"/>
            <a:ext cx="1943782" cy="830997"/>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재료가 담긴 냉장고</a:t>
            </a:r>
            <a:endPar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28704184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68993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r>
              <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에 함수 만들기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2" name="TextBox 1"/>
          <p:cNvSpPr txBox="1"/>
          <p:nvPr/>
        </p:nvSpPr>
        <p:spPr>
          <a:xfrm>
            <a:off x="5982494" y="1946644"/>
            <a:ext cx="5878532" cy="3970318"/>
          </a:xfrm>
          <a:prstGeom prst="rect">
            <a:avLst/>
          </a:prstGeom>
          <a:noFill/>
        </p:spPr>
        <p:txBody>
          <a:bodyPr wrap="none" rtlCol="0">
            <a:spAutoFit/>
          </a:bodyPr>
          <a:lstStyle/>
          <a:p>
            <a:r>
              <a:rPr lang="en-US" altLang="ko-KR" sz="1400" dirty="0" smtClean="0">
                <a:solidFill>
                  <a:schemeClr val="bg2">
                    <a:lumMod val="75000"/>
                  </a:schemeClr>
                </a:solidFill>
                <a:latin typeface="10X10" panose="020D0604000000000000" pitchFamily="50" charset="-127"/>
                <a:ea typeface="10X10" panose="020D0604000000000000" pitchFamily="50" charset="-127"/>
              </a:rPr>
              <a:t>2: </a:t>
            </a:r>
            <a:r>
              <a:rPr lang="ko-KR" altLang="en-US" sz="1400" dirty="0" smtClean="0">
                <a:solidFill>
                  <a:schemeClr val="bg2">
                    <a:lumMod val="75000"/>
                  </a:schemeClr>
                </a:solidFill>
                <a:latin typeface="10X10" panose="020D0604000000000000" pitchFamily="50" charset="-127"/>
                <a:ea typeface="10X10" panose="020D0604000000000000" pitchFamily="50" charset="-127"/>
              </a:rPr>
              <a:t>장고에 내재된</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미리 만들어져 있는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timezone</a:t>
            </a:r>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패키지를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r>
              <a:rPr lang="en-US" altLang="ko-KR" sz="1400" dirty="0" smtClean="0">
                <a:solidFill>
                  <a:schemeClr val="bg2">
                    <a:lumMod val="75000"/>
                  </a:schemeClr>
                </a:solidFill>
                <a:latin typeface="10X10" panose="020D0604000000000000" pitchFamily="50" charset="-127"/>
                <a:ea typeface="10X10" panose="020D0604000000000000" pitchFamily="50" charset="-127"/>
              </a:rPr>
              <a:t>4: </a:t>
            </a:r>
            <a:r>
              <a:rPr lang="ko-KR" altLang="en-US" sz="1400" dirty="0" smtClean="0">
                <a:solidFill>
                  <a:schemeClr val="bg2">
                    <a:lumMod val="75000"/>
                  </a:schemeClr>
                </a:solidFill>
                <a:latin typeface="10X10" panose="020D0604000000000000" pitchFamily="50" charset="-127"/>
                <a:ea typeface="10X10" panose="020D0604000000000000" pitchFamily="50" charset="-127"/>
              </a:rPr>
              <a:t>같은</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디렉토리</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r>
              <a:rPr lang="ko-KR" altLang="en-US" sz="1400" dirty="0" smtClean="0">
                <a:solidFill>
                  <a:schemeClr val="bg2">
                    <a:lumMod val="75000"/>
                  </a:schemeClr>
                </a:solidFill>
                <a:latin typeface="10X10" panose="020D0604000000000000" pitchFamily="50" charset="-127"/>
                <a:ea typeface="10X10" panose="020D0604000000000000" pitchFamily="50" charset="-127"/>
              </a:rPr>
              <a:t>폴더</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ko-KR" altLang="en-US" sz="1400" dirty="0" smtClean="0">
                <a:solidFill>
                  <a:schemeClr val="bg2">
                    <a:lumMod val="75000"/>
                  </a:schemeClr>
                </a:solidFill>
                <a:latin typeface="10X10" panose="020D0604000000000000" pitchFamily="50" charset="-127"/>
                <a:ea typeface="10X10" panose="020D0604000000000000" pitchFamily="50" charset="-127"/>
              </a:rPr>
              <a:t>안의 </a:t>
            </a:r>
            <a:r>
              <a:rPr lang="en-US" altLang="ko-KR" sz="1400" dirty="0" smtClean="0">
                <a:solidFill>
                  <a:schemeClr val="bg2">
                    <a:lumMod val="75000"/>
                  </a:schemeClr>
                </a:solidFill>
                <a:latin typeface="10X10" panose="020D0604000000000000" pitchFamily="50" charset="-127"/>
                <a:ea typeface="10X10" panose="020D0604000000000000" pitchFamily="50" charset="-127"/>
              </a:rPr>
              <a:t>forms.py</a:t>
            </a:r>
            <a:r>
              <a:rPr lang="ko-KR" altLang="en-US" sz="1400" dirty="0" smtClean="0">
                <a:solidFill>
                  <a:schemeClr val="bg2">
                    <a:lumMod val="75000"/>
                  </a:schemeClr>
                </a:solidFill>
                <a:latin typeface="10X10" panose="020D0604000000000000" pitchFamily="50" charset="-127"/>
                <a:ea typeface="10X10" panose="020D0604000000000000" pitchFamily="50" charset="-127"/>
              </a:rPr>
              <a:t>에 있는</a:t>
            </a:r>
            <a:endParaRPr lang="en-US" altLang="ko-KR" sz="1400" dirty="0" smtClean="0">
              <a:solidFill>
                <a:schemeClr val="bg2">
                  <a:lumMod val="75000"/>
                </a:schemeClr>
              </a:solidFill>
              <a:latin typeface="10X10" panose="020D0604000000000000" pitchFamily="50" charset="-127"/>
              <a:ea typeface="10X10" panose="020D0604000000000000" pitchFamily="50" charset="-127"/>
            </a:endParaRPr>
          </a:p>
          <a:p>
            <a:r>
              <a:rPr lang="en-US" altLang="ko-KR" sz="1400" dirty="0">
                <a:solidFill>
                  <a:schemeClr val="bg2">
                    <a:lumMod val="75000"/>
                  </a:schemeClr>
                </a:solidFill>
                <a:latin typeface="10X10" panose="020D0604000000000000" pitchFamily="50" charset="-127"/>
                <a:ea typeface="10X10" panose="020D0604000000000000" pitchFamily="50" charset="-127"/>
              </a:rPr>
              <a:t> </a:t>
            </a:r>
            <a:r>
              <a:rPr lang="en-US" altLang="ko-KR" sz="1400" dirty="0" smtClean="0">
                <a:solidFill>
                  <a:schemeClr val="bg2">
                    <a:lumMod val="75000"/>
                  </a:schemeClr>
                </a:solidFill>
                <a:latin typeface="10X10" panose="020D0604000000000000" pitchFamily="50" charset="-127"/>
                <a:ea typeface="10X10" panose="020D0604000000000000" pitchFamily="50" charset="-127"/>
              </a:rPr>
              <a:t>   </a:t>
            </a:r>
            <a:r>
              <a:rPr lang="en-US" altLang="ko-KR" sz="1400" dirty="0" err="1" smtClean="0">
                <a:solidFill>
                  <a:schemeClr val="bg2">
                    <a:lumMod val="75000"/>
                  </a:schemeClr>
                </a:solidFill>
                <a:latin typeface="10X10" panose="020D0604000000000000" pitchFamily="50" charset="-127"/>
                <a:ea typeface="10X10" panose="020D0604000000000000" pitchFamily="50" charset="-127"/>
              </a:rPr>
              <a:t>PostForm</a:t>
            </a:r>
            <a:r>
              <a:rPr lang="ko-KR" altLang="en-US" sz="1400" dirty="0" smtClean="0">
                <a:solidFill>
                  <a:schemeClr val="bg2">
                    <a:lumMod val="75000"/>
                  </a:schemeClr>
                </a:solidFill>
                <a:latin typeface="10X10" panose="020D0604000000000000" pitchFamily="50" charset="-127"/>
                <a:ea typeface="10X10" panose="020D0604000000000000" pitchFamily="50" charset="-127"/>
              </a:rPr>
              <a:t>을 가져다가 쓸 거야</a:t>
            </a:r>
            <a:r>
              <a:rPr lang="en-US" altLang="ko-KR" sz="1400" dirty="0" smtClean="0">
                <a:solidFill>
                  <a:schemeClr val="bg2">
                    <a:lumMod val="75000"/>
                  </a:schemeClr>
                </a:solidFill>
                <a:latin typeface="10X10" panose="020D0604000000000000" pitchFamily="50" charset="-127"/>
                <a:ea typeface="10X10" panose="020D0604000000000000" pitchFamily="50" charset="-127"/>
              </a:rPr>
              <a:t>.</a:t>
            </a: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11: new</a:t>
            </a:r>
            <a:r>
              <a:rPr lang="ko-KR" altLang="en-US" sz="1400" dirty="0" smtClean="0">
                <a:latin typeface="10X10" panose="020D0604000000000000" pitchFamily="50" charset="-127"/>
                <a:ea typeface="10X10" panose="020D0604000000000000" pitchFamily="50" charset="-127"/>
              </a:rPr>
              <a:t>라는 새로운 함수를 </a:t>
            </a:r>
            <a:r>
              <a:rPr lang="ko-KR" altLang="en-US" sz="1400" dirty="0" err="1" smtClean="0">
                <a:latin typeface="10X10" panose="020D0604000000000000" pitchFamily="50" charset="-127"/>
                <a:ea typeface="10X10" panose="020D0604000000000000" pitchFamily="50" charset="-127"/>
              </a:rPr>
              <a:t>만들건데</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걔는 요청을 받으면 작동 돼</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12: </a:t>
            </a:r>
            <a:r>
              <a:rPr lang="ko-KR" altLang="en-US" sz="1400" dirty="0" smtClean="0">
                <a:solidFill>
                  <a:srgbClr val="FF0000"/>
                </a:solidFill>
                <a:latin typeface="10X10" panose="020D0604000000000000" pitchFamily="50" charset="-127"/>
                <a:ea typeface="10X10" panose="020D0604000000000000" pitchFamily="50" charset="-127"/>
              </a:rPr>
              <a:t>만일 </a:t>
            </a:r>
            <a:r>
              <a:rPr lang="ko-KR" altLang="en-US" sz="1400" dirty="0" err="1" smtClean="0">
                <a:solidFill>
                  <a:srgbClr val="FF0000"/>
                </a:solidFill>
                <a:latin typeface="10X10" panose="020D0604000000000000" pitchFamily="50" charset="-127"/>
                <a:ea typeface="10X10" panose="020D0604000000000000" pitchFamily="50" charset="-127"/>
              </a:rPr>
              <a:t>요청받는</a:t>
            </a:r>
            <a:r>
              <a:rPr lang="ko-KR" altLang="en-US" sz="1400" dirty="0" smtClean="0">
                <a:solidFill>
                  <a:srgbClr val="FF0000"/>
                </a:solidFill>
                <a:latin typeface="10X10" panose="020D0604000000000000" pitchFamily="50" charset="-127"/>
                <a:ea typeface="10X10" panose="020D0604000000000000" pitchFamily="50" charset="-127"/>
              </a:rPr>
              <a:t> 방식이 </a:t>
            </a:r>
            <a:r>
              <a:rPr lang="en-US" altLang="ko-KR" sz="1400" dirty="0" smtClean="0">
                <a:solidFill>
                  <a:srgbClr val="FF0000"/>
                </a:solidFill>
                <a:latin typeface="10X10" panose="020D0604000000000000" pitchFamily="50" charset="-127"/>
                <a:ea typeface="10X10" panose="020D0604000000000000" pitchFamily="50" charset="-127"/>
              </a:rPr>
              <a:t>‘POST’ </a:t>
            </a:r>
            <a:r>
              <a:rPr lang="ko-KR" altLang="en-US" sz="1400" dirty="0" smtClean="0">
                <a:solidFill>
                  <a:srgbClr val="FF0000"/>
                </a:solidFill>
                <a:latin typeface="10X10" panose="020D0604000000000000" pitchFamily="50" charset="-127"/>
                <a:ea typeface="10X10" panose="020D0604000000000000" pitchFamily="50" charset="-127"/>
              </a:rPr>
              <a:t>방식이라면</a:t>
            </a:r>
            <a:r>
              <a:rPr lang="en-US" altLang="ko-KR" sz="1400" dirty="0" smtClean="0">
                <a:solidFill>
                  <a:srgbClr val="FF0000"/>
                </a:solidFill>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13: form</a:t>
            </a:r>
            <a:r>
              <a:rPr lang="ko-KR" altLang="en-US" sz="1400" dirty="0" smtClean="0">
                <a:latin typeface="10X10" panose="020D0604000000000000" pitchFamily="50" charset="-127"/>
                <a:ea typeface="10X10" panose="020D0604000000000000" pitchFamily="50" charset="-127"/>
              </a:rPr>
              <a:t>이 제대로 다 차 있는지 확인해보고 </a:t>
            </a:r>
            <a:r>
              <a:rPr lang="ko-KR" altLang="en-US" sz="1400" dirty="0" err="1" smtClean="0">
                <a:latin typeface="10X10" panose="020D0604000000000000" pitchFamily="50" charset="-127"/>
                <a:ea typeface="10X10" panose="020D0604000000000000" pitchFamily="50" charset="-127"/>
              </a:rPr>
              <a:t>맞다면</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14-19: </a:t>
            </a:r>
            <a:r>
              <a:rPr lang="ko-KR" altLang="en-US" sz="1400" dirty="0" smtClean="0">
                <a:latin typeface="10X10" panose="020D0604000000000000" pitchFamily="50" charset="-127"/>
                <a:ea typeface="10X10" panose="020D0604000000000000" pitchFamily="50" charset="-127"/>
              </a:rPr>
              <a:t>현재 폼 창에 있는 내용들은 </a:t>
            </a:r>
            <a:r>
              <a:rPr lang="en-US" altLang="ko-KR" sz="1400" dirty="0" smtClean="0">
                <a:latin typeface="10X10" panose="020D0604000000000000" pitchFamily="50" charset="-127"/>
                <a:ea typeface="10X10" panose="020D0604000000000000" pitchFamily="50" charset="-127"/>
              </a:rPr>
              <a:t>post</a:t>
            </a:r>
            <a:r>
              <a:rPr lang="ko-KR" altLang="en-US" sz="1400" dirty="0" smtClean="0">
                <a:latin typeface="10X10" panose="020D0604000000000000" pitchFamily="50" charset="-127"/>
                <a:ea typeface="10X10" panose="020D0604000000000000" pitchFamily="50" charset="-127"/>
              </a:rPr>
              <a:t>에 모두 저장하고</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en-US" altLang="ko-KR" sz="1400" dirty="0" err="1" smtClean="0">
                <a:solidFill>
                  <a:srgbClr val="0076C8"/>
                </a:solidFill>
                <a:latin typeface="10X10" panose="020D0604000000000000" pitchFamily="50" charset="-127"/>
                <a:ea typeface="10X10" panose="020D0604000000000000" pitchFamily="50" charset="-127"/>
              </a:rPr>
              <a:t>post.author</a:t>
            </a:r>
            <a:r>
              <a:rPr lang="ko-KR" altLang="en-US" sz="1400" dirty="0" smtClean="0">
                <a:solidFill>
                  <a:srgbClr val="0076C8"/>
                </a:solidFill>
                <a:latin typeface="10X10" panose="020D0604000000000000" pitchFamily="50" charset="-127"/>
                <a:ea typeface="10X10" panose="020D0604000000000000" pitchFamily="50" charset="-127"/>
              </a:rPr>
              <a:t>를 현재 요청을 보낸 유저로 하고</a:t>
            </a:r>
            <a:endParaRPr lang="en-US" altLang="ko-KR" sz="1400" dirty="0" smtClean="0">
              <a:solidFill>
                <a:srgbClr val="0076C8"/>
              </a:solidFill>
              <a:latin typeface="10X10" panose="020D0604000000000000" pitchFamily="50" charset="-127"/>
              <a:ea typeface="10X10" panose="020D0604000000000000" pitchFamily="50" charset="-127"/>
            </a:endParaRPr>
          </a:p>
          <a:p>
            <a:r>
              <a:rPr lang="en-US" altLang="ko-KR" sz="1400" dirty="0">
                <a:solidFill>
                  <a:srgbClr val="0076C8"/>
                </a:solidFill>
                <a:latin typeface="10X10" panose="020D0604000000000000" pitchFamily="50" charset="-127"/>
                <a:ea typeface="10X10" panose="020D0604000000000000" pitchFamily="50" charset="-127"/>
              </a:rPr>
              <a:t> </a:t>
            </a:r>
            <a:r>
              <a:rPr lang="en-US" altLang="ko-KR" sz="1400" dirty="0" smtClean="0">
                <a:solidFill>
                  <a:srgbClr val="0076C8"/>
                </a:solidFill>
                <a:latin typeface="10X10" panose="020D0604000000000000" pitchFamily="50" charset="-127"/>
                <a:ea typeface="10X10" panose="020D0604000000000000" pitchFamily="50" charset="-127"/>
              </a:rPr>
              <a:t>           </a:t>
            </a:r>
            <a:r>
              <a:rPr lang="en-US" altLang="ko-KR" sz="1400" dirty="0" err="1" smtClean="0">
                <a:solidFill>
                  <a:srgbClr val="0076C8"/>
                </a:solidFill>
                <a:latin typeface="10X10" panose="020D0604000000000000" pitchFamily="50" charset="-127"/>
                <a:ea typeface="10X10" panose="020D0604000000000000" pitchFamily="50" charset="-127"/>
              </a:rPr>
              <a:t>post.published_date</a:t>
            </a:r>
            <a:r>
              <a:rPr lang="ko-KR" altLang="en-US" sz="1400" dirty="0" smtClean="0">
                <a:solidFill>
                  <a:srgbClr val="0076C8"/>
                </a:solidFill>
                <a:latin typeface="10X10" panose="020D0604000000000000" pitchFamily="50" charset="-127"/>
                <a:ea typeface="10X10" panose="020D0604000000000000" pitchFamily="50" charset="-127"/>
              </a:rPr>
              <a:t>를 현재 시간으로 하고</a:t>
            </a:r>
            <a:endParaRPr lang="en-US" altLang="ko-KR" sz="1400" dirty="0" smtClean="0">
              <a:solidFill>
                <a:srgbClr val="0076C8"/>
              </a:solidFill>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게시물 하나를 통째로 저장한다</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20: (</a:t>
            </a:r>
            <a:r>
              <a:rPr lang="ko-KR" altLang="en-US" sz="1400" dirty="0" smtClean="0">
                <a:latin typeface="10X10" panose="020D0604000000000000" pitchFamily="50" charset="-127"/>
                <a:ea typeface="10X10" panose="020D0604000000000000" pitchFamily="50" charset="-127"/>
              </a:rPr>
              <a:t>제대로 저장 잘 되었으면</a:t>
            </a:r>
            <a:r>
              <a:rPr lang="en-US" altLang="ko-KR" sz="1400" dirty="0" smtClean="0">
                <a:latin typeface="10X10" panose="020D0604000000000000" pitchFamily="50" charset="-127"/>
                <a:ea typeface="10X10" panose="020D0604000000000000" pitchFamily="50" charset="-127"/>
              </a:rPr>
              <a:t>) ‘home’ </a:t>
            </a:r>
            <a:r>
              <a:rPr lang="ko-KR" altLang="en-US" sz="1400" dirty="0" smtClean="0">
                <a:latin typeface="10X10" panose="020D0604000000000000" pitchFamily="50" charset="-127"/>
                <a:ea typeface="10X10" panose="020D0604000000000000" pitchFamily="50" charset="-127"/>
              </a:rPr>
              <a:t>템플릿으로 돌아간다</a:t>
            </a:r>
            <a:r>
              <a:rPr lang="en-US" altLang="ko-KR" sz="1400" dirty="0" smtClean="0">
                <a:latin typeface="10X10" panose="020D0604000000000000" pitchFamily="50" charset="-127"/>
                <a:ea typeface="10X10" panose="020D0604000000000000" pitchFamily="50" charset="-127"/>
              </a:rPr>
              <a:t>.</a:t>
            </a:r>
          </a:p>
          <a:p>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21: </a:t>
            </a:r>
            <a:r>
              <a:rPr lang="ko-KR" altLang="en-US" sz="1400" dirty="0" smtClean="0">
                <a:solidFill>
                  <a:srgbClr val="FF0000"/>
                </a:solidFill>
                <a:latin typeface="10X10" panose="020D0604000000000000" pitchFamily="50" charset="-127"/>
                <a:ea typeface="10X10" panose="020D0604000000000000" pitchFamily="50" charset="-127"/>
              </a:rPr>
              <a:t>만일 </a:t>
            </a:r>
            <a:r>
              <a:rPr lang="ko-KR" altLang="en-US" sz="1400" dirty="0" err="1" smtClean="0">
                <a:solidFill>
                  <a:srgbClr val="FF0000"/>
                </a:solidFill>
                <a:latin typeface="10X10" panose="020D0604000000000000" pitchFamily="50" charset="-127"/>
                <a:ea typeface="10X10" panose="020D0604000000000000" pitchFamily="50" charset="-127"/>
              </a:rPr>
              <a:t>요청받는</a:t>
            </a:r>
            <a:r>
              <a:rPr lang="ko-KR" altLang="en-US" sz="1400" dirty="0" smtClean="0">
                <a:solidFill>
                  <a:srgbClr val="FF0000"/>
                </a:solidFill>
                <a:latin typeface="10X10" panose="020D0604000000000000" pitchFamily="50" charset="-127"/>
                <a:ea typeface="10X10" panose="020D0604000000000000" pitchFamily="50" charset="-127"/>
              </a:rPr>
              <a:t> 방식이 </a:t>
            </a:r>
            <a:r>
              <a:rPr lang="en-US" altLang="ko-KR" sz="1400" dirty="0" smtClean="0">
                <a:solidFill>
                  <a:srgbClr val="FF0000"/>
                </a:solidFill>
                <a:latin typeface="10X10" panose="020D0604000000000000" pitchFamily="50" charset="-127"/>
                <a:ea typeface="10X10" panose="020D0604000000000000" pitchFamily="50" charset="-127"/>
              </a:rPr>
              <a:t>‘POST’ </a:t>
            </a:r>
            <a:r>
              <a:rPr lang="ko-KR" altLang="en-US" sz="1400" dirty="0" smtClean="0">
                <a:solidFill>
                  <a:srgbClr val="FF0000"/>
                </a:solidFill>
                <a:latin typeface="10X10" panose="020D0604000000000000" pitchFamily="50" charset="-127"/>
                <a:ea typeface="10X10" panose="020D0604000000000000" pitchFamily="50" charset="-127"/>
              </a:rPr>
              <a:t>방식이 아니라면</a:t>
            </a:r>
            <a:r>
              <a:rPr lang="en-US" altLang="ko-KR" sz="1400" dirty="0">
                <a:solidFill>
                  <a:srgbClr val="FF0000"/>
                </a:solidFill>
                <a:latin typeface="10X10" panose="020D0604000000000000" pitchFamily="50" charset="-127"/>
                <a:ea typeface="10X10" panose="020D0604000000000000" pitchFamily="50" charset="-127"/>
              </a:rPr>
              <a:t> </a:t>
            </a:r>
            <a:r>
              <a:rPr lang="en-US" altLang="ko-KR" sz="1400" dirty="0" smtClean="0">
                <a:solidFill>
                  <a:srgbClr val="FF0000"/>
                </a:solidFill>
                <a:latin typeface="10X10" panose="020D0604000000000000" pitchFamily="50" charset="-127"/>
                <a:ea typeface="10X10" panose="020D0604000000000000" pitchFamily="50" charset="-127"/>
              </a:rPr>
              <a:t>= GET </a:t>
            </a:r>
            <a:r>
              <a:rPr lang="ko-KR" altLang="en-US" sz="1400" dirty="0" smtClean="0">
                <a:solidFill>
                  <a:srgbClr val="FF0000"/>
                </a:solidFill>
                <a:latin typeface="10X10" panose="020D0604000000000000" pitchFamily="50" charset="-127"/>
                <a:ea typeface="10X10" panose="020D0604000000000000" pitchFamily="50" charset="-127"/>
              </a:rPr>
              <a:t>이면</a:t>
            </a:r>
            <a:r>
              <a:rPr lang="en-US" altLang="ko-KR" sz="1400" dirty="0" smtClean="0">
                <a:solidFill>
                  <a:srgbClr val="FF0000"/>
                </a:solidFill>
                <a:latin typeface="10X10" panose="020D0604000000000000" pitchFamily="50" charset="-127"/>
                <a:ea typeface="10X10" panose="020D0604000000000000" pitchFamily="50" charset="-127"/>
              </a:rPr>
              <a:t>,</a:t>
            </a:r>
          </a:p>
          <a:p>
            <a:r>
              <a:rPr lang="en-US" altLang="ko-KR" sz="1400" dirty="0">
                <a:solidFill>
                  <a:srgbClr val="FF0000"/>
                </a:solidFill>
                <a:latin typeface="10X10" panose="020D0604000000000000" pitchFamily="50" charset="-127"/>
                <a:ea typeface="10X10" panose="020D0604000000000000" pitchFamily="50" charset="-127"/>
              </a:rPr>
              <a:t> </a:t>
            </a:r>
            <a:r>
              <a:rPr lang="en-US" altLang="ko-KR" sz="1400" dirty="0" smtClean="0">
                <a:solidFill>
                  <a:srgbClr val="FF0000"/>
                </a:solidFill>
                <a:latin typeface="10X10" panose="020D0604000000000000" pitchFamily="50" charset="-127"/>
                <a:ea typeface="10X10" panose="020D0604000000000000" pitchFamily="50" charset="-127"/>
              </a:rPr>
              <a:t>     form</a:t>
            </a:r>
            <a:r>
              <a:rPr lang="ko-KR" altLang="en-US" sz="1400" dirty="0" smtClean="0">
                <a:solidFill>
                  <a:srgbClr val="FF0000"/>
                </a:solidFill>
                <a:latin typeface="10X10" panose="020D0604000000000000" pitchFamily="50" charset="-127"/>
                <a:ea typeface="10X10" panose="020D0604000000000000" pitchFamily="50" charset="-127"/>
              </a:rPr>
              <a:t>에는 원래 기본 </a:t>
            </a:r>
            <a:r>
              <a:rPr lang="en-US" altLang="ko-KR" sz="1400" dirty="0" err="1" smtClean="0">
                <a:solidFill>
                  <a:srgbClr val="FF0000"/>
                </a:solidFill>
                <a:latin typeface="10X10" panose="020D0604000000000000" pitchFamily="50" charset="-127"/>
                <a:ea typeface="10X10" panose="020D0604000000000000" pitchFamily="50" charset="-127"/>
              </a:rPr>
              <a:t>PostForm</a:t>
            </a:r>
            <a:r>
              <a:rPr lang="ko-KR" altLang="en-US" sz="1400" dirty="0" smtClean="0">
                <a:solidFill>
                  <a:srgbClr val="FF0000"/>
                </a:solidFill>
                <a:latin typeface="10X10" panose="020D0604000000000000" pitchFamily="50" charset="-127"/>
                <a:ea typeface="10X10" panose="020D0604000000000000" pitchFamily="50" charset="-127"/>
              </a:rPr>
              <a:t>을 담아서 보낸다</a:t>
            </a:r>
            <a:r>
              <a:rPr lang="en-US" altLang="ko-KR" sz="1400" dirty="0" smtClean="0">
                <a:solidFill>
                  <a:srgbClr val="FF0000"/>
                </a:solidFill>
                <a:latin typeface="10X10" panose="020D0604000000000000" pitchFamily="50" charset="-127"/>
                <a:ea typeface="10X10" panose="020D0604000000000000" pitchFamily="50" charset="-127"/>
              </a:rPr>
              <a:t>. **</a:t>
            </a:r>
            <a:r>
              <a:rPr lang="ko-KR" altLang="en-US" sz="1400" dirty="0" err="1" smtClean="0">
                <a:solidFill>
                  <a:srgbClr val="FF0000"/>
                </a:solidFill>
                <a:latin typeface="10X10" panose="020D0604000000000000" pitchFamily="50" charset="-127"/>
                <a:ea typeface="10X10" panose="020D0604000000000000" pitchFamily="50" charset="-127"/>
              </a:rPr>
              <a:t>인덴트</a:t>
            </a:r>
            <a:r>
              <a:rPr lang="ko-KR" altLang="en-US" sz="1400" dirty="0" smtClean="0">
                <a:solidFill>
                  <a:srgbClr val="FF0000"/>
                </a:solidFill>
                <a:latin typeface="10X10" panose="020D0604000000000000" pitchFamily="50" charset="-127"/>
                <a:ea typeface="10X10" panose="020D0604000000000000" pitchFamily="50" charset="-127"/>
              </a:rPr>
              <a:t> 주의</a:t>
            </a:r>
            <a:endParaRPr lang="en-US" altLang="ko-KR" sz="1400" dirty="0" smtClean="0">
              <a:solidFill>
                <a:srgbClr val="FF0000"/>
              </a:solidFill>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24: (POST </a:t>
            </a:r>
            <a:r>
              <a:rPr lang="ko-KR" altLang="en-US" sz="1400" dirty="0" smtClean="0">
                <a:latin typeface="10X10" panose="020D0604000000000000" pitchFamily="50" charset="-127"/>
                <a:ea typeface="10X10" panose="020D0604000000000000" pitchFamily="50" charset="-127"/>
              </a:rPr>
              <a:t>방식으로 들어가면</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모두 </a:t>
            </a:r>
            <a:r>
              <a:rPr lang="en-US" altLang="ko-KR" sz="1400" dirty="0" smtClean="0">
                <a:latin typeface="10X10" panose="020D0604000000000000" pitchFamily="50" charset="-127"/>
                <a:ea typeface="10X10" panose="020D0604000000000000" pitchFamily="50" charset="-127"/>
              </a:rPr>
              <a:t>redirect</a:t>
            </a:r>
            <a:r>
              <a:rPr lang="ko-KR" altLang="en-US" sz="1400" dirty="0" smtClean="0">
                <a:latin typeface="10X10" panose="020D0604000000000000" pitchFamily="50" charset="-127"/>
                <a:ea typeface="10X10" panose="020D0604000000000000" pitchFamily="50" charset="-127"/>
              </a:rPr>
              <a:t>로 빠질 것이기 때문에</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사실상 </a:t>
            </a:r>
            <a:r>
              <a:rPr lang="en-US" altLang="ko-KR" sz="1400" dirty="0" smtClean="0">
                <a:latin typeface="10X10" panose="020D0604000000000000" pitchFamily="50" charset="-127"/>
                <a:ea typeface="10X10" panose="020D0604000000000000" pitchFamily="50" charset="-127"/>
              </a:rPr>
              <a:t>GET </a:t>
            </a:r>
            <a:r>
              <a:rPr lang="ko-KR" altLang="en-US" sz="1400" dirty="0" smtClean="0">
                <a:latin typeface="10X10" panose="020D0604000000000000" pitchFamily="50" charset="-127"/>
                <a:ea typeface="10X10" panose="020D0604000000000000" pitchFamily="50" charset="-127"/>
              </a:rPr>
              <a:t>방식으로 왔을 때 적용되는 루트</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       ‘form’</a:t>
            </a:r>
            <a:r>
              <a:rPr lang="ko-KR" altLang="en-US" sz="1400" dirty="0" smtClean="0">
                <a:latin typeface="10X10" panose="020D0604000000000000" pitchFamily="50" charset="-127"/>
                <a:ea typeface="10X10" panose="020D0604000000000000" pitchFamily="50" charset="-127"/>
              </a:rPr>
              <a:t>에 </a:t>
            </a:r>
            <a:r>
              <a:rPr lang="en-US" altLang="ko-KR" sz="1400" dirty="0" smtClean="0">
                <a:latin typeface="10X10" panose="020D0604000000000000" pitchFamily="50" charset="-127"/>
                <a:ea typeface="10X10" panose="020D0604000000000000" pitchFamily="50" charset="-127"/>
              </a:rPr>
              <a:t>form</a:t>
            </a:r>
            <a:r>
              <a:rPr lang="ko-KR" altLang="en-US" sz="1400" dirty="0" smtClean="0">
                <a:latin typeface="10X10" panose="020D0604000000000000" pitchFamily="50" charset="-127"/>
                <a:ea typeface="10X10" panose="020D0604000000000000" pitchFamily="50" charset="-127"/>
              </a:rPr>
              <a:t>을 담아 </a:t>
            </a:r>
            <a:r>
              <a:rPr lang="en-US" altLang="ko-KR" sz="1400" dirty="0" smtClean="0">
                <a:latin typeface="10X10" panose="020D0604000000000000" pitchFamily="50" charset="-127"/>
                <a:ea typeface="10X10" panose="020D0604000000000000" pitchFamily="50" charset="-127"/>
              </a:rPr>
              <a:t>new.html</a:t>
            </a:r>
            <a:r>
              <a:rPr lang="ko-KR" altLang="en-US" sz="1400" dirty="0">
                <a:latin typeface="10X10" panose="020D0604000000000000" pitchFamily="50" charset="-127"/>
                <a:ea typeface="10X10" panose="020D0604000000000000" pitchFamily="50" charset="-127"/>
              </a:rPr>
              <a:t>로 </a:t>
            </a:r>
            <a:r>
              <a:rPr lang="ko-KR" altLang="en-US" sz="1400" dirty="0" smtClean="0">
                <a:latin typeface="10X10" panose="020D0604000000000000" pitchFamily="50" charset="-127"/>
                <a:ea typeface="10X10" panose="020D0604000000000000" pitchFamily="50" charset="-127"/>
              </a:rPr>
              <a:t>요청을 돌려준다</a:t>
            </a:r>
            <a:r>
              <a:rPr lang="en-US" altLang="ko-KR" sz="1400" dirty="0" smtClean="0">
                <a:latin typeface="10X10" panose="020D0604000000000000" pitchFamily="50" charset="-127"/>
                <a:ea typeface="10X10" panose="020D0604000000000000" pitchFamily="50" charset="-127"/>
              </a:rPr>
              <a:t>. &lt;key, value&gt; </a:t>
            </a:r>
            <a:r>
              <a:rPr lang="ko-KR" altLang="en-US" sz="1400" dirty="0" smtClean="0">
                <a:latin typeface="10X10" panose="020D0604000000000000" pitchFamily="50" charset="-127"/>
                <a:ea typeface="10X10" panose="020D0604000000000000" pitchFamily="50" charset="-127"/>
              </a:rPr>
              <a:t>형태</a:t>
            </a:r>
            <a:r>
              <a:rPr lang="en-US" altLang="ko-KR" sz="1400" dirty="0" smtClean="0">
                <a:latin typeface="10X10" panose="020D0604000000000000" pitchFamily="50" charset="-127"/>
                <a:ea typeface="10X10" panose="020D0604000000000000" pitchFamily="50" charset="-127"/>
              </a:rPr>
              <a:t>.</a:t>
            </a:r>
          </a:p>
        </p:txBody>
      </p:sp>
      <p:sp>
        <p:nvSpPr>
          <p:cNvPr id="7" name="TextBox 6"/>
          <p:cNvSpPr txBox="1"/>
          <p:nvPr/>
        </p:nvSpPr>
        <p:spPr>
          <a:xfrm>
            <a:off x="10052785" y="3590512"/>
            <a:ext cx="1994457" cy="923330"/>
          </a:xfrm>
          <a:prstGeom prst="rect">
            <a:avLst/>
          </a:prstGeom>
          <a:noFill/>
        </p:spPr>
        <p:txBody>
          <a:bodyPr wrap="none" rtlCol="0">
            <a:spAutoFit/>
          </a:bodyPr>
          <a:lstStyle/>
          <a:p>
            <a:pPr algn="ctr"/>
            <a:r>
              <a:rPr lang="en-US" altLang="ko-KR" dirty="0">
                <a:solidFill>
                  <a:srgbClr val="0076C8"/>
                </a:solidFill>
                <a:latin typeface="더페이스샵 잉크립퀴드체" panose="03050503000000000000" pitchFamily="66" charset="-127"/>
                <a:ea typeface="더페이스샵 잉크립퀴드체" panose="03050503000000000000" pitchFamily="66" charset="-127"/>
              </a:rPr>
              <a:t>a</a:t>
            </a:r>
            <a:r>
              <a:rPr lang="en-US" altLang="ko-KR" dirty="0" smtClean="0">
                <a:solidFill>
                  <a:srgbClr val="0076C8"/>
                </a:solidFill>
                <a:latin typeface="더페이스샵 잉크립퀴드체" panose="03050503000000000000" pitchFamily="66" charset="-127"/>
                <a:ea typeface="더페이스샵 잉크립퀴드체" panose="03050503000000000000" pitchFamily="66" charset="-127"/>
              </a:rPr>
              <a:t>uthor, </a:t>
            </a:r>
            <a:r>
              <a:rPr lang="en-US" altLang="ko-KR" dirty="0" err="1" smtClean="0">
                <a:solidFill>
                  <a:srgbClr val="0076C8"/>
                </a:solidFill>
                <a:latin typeface="더페이스샵 잉크립퀴드체" panose="03050503000000000000" pitchFamily="66" charset="-127"/>
                <a:ea typeface="더페이스샵 잉크립퀴드체" panose="03050503000000000000" pitchFamily="66" charset="-127"/>
              </a:rPr>
              <a:t>published_date</a:t>
            </a:r>
            <a:endParaRPr lang="en-US" altLang="ko-KR" dirty="0" smtClean="0">
              <a:solidFill>
                <a:srgbClr val="0076C8"/>
              </a:solidFill>
              <a:latin typeface="더페이스샵 잉크립퀴드체" panose="03050503000000000000" pitchFamily="66" charset="-127"/>
              <a:ea typeface="더페이스샵 잉크립퀴드체" panose="03050503000000000000" pitchFamily="66" charset="-127"/>
            </a:endParaRPr>
          </a:p>
          <a:p>
            <a:pPr algn="ctr"/>
            <a:r>
              <a:rPr lang="ko-KR" altLang="en-US" dirty="0" smtClean="0">
                <a:latin typeface="더페이스샵 잉크립퀴드체" panose="03050503000000000000" pitchFamily="66" charset="-127"/>
                <a:ea typeface="더페이스샵 잉크립퀴드체" panose="03050503000000000000" pitchFamily="66" charset="-127"/>
              </a:rPr>
              <a:t>장고 폼이 기본적으로 요구하는</a:t>
            </a:r>
            <a:endParaRPr lang="en-US" altLang="ko-KR" dirty="0" smtClean="0">
              <a:latin typeface="더페이스샵 잉크립퀴드체" panose="03050503000000000000" pitchFamily="66" charset="-127"/>
              <a:ea typeface="더페이스샵 잉크립퀴드체" panose="03050503000000000000" pitchFamily="66" charset="-127"/>
            </a:endParaRPr>
          </a:p>
          <a:p>
            <a:pPr algn="ctr"/>
            <a:r>
              <a:rPr lang="ko-KR" altLang="en-US" dirty="0" smtClean="0">
                <a:latin typeface="더페이스샵 잉크립퀴드체" panose="03050503000000000000" pitchFamily="66" charset="-127"/>
                <a:ea typeface="더페이스샵 잉크립퀴드체" panose="03050503000000000000" pitchFamily="66" charset="-127"/>
              </a:rPr>
              <a:t>폼에 대한 속성</a:t>
            </a:r>
            <a:endParaRPr lang="ko-KR" altLang="en-US" dirty="0">
              <a:latin typeface="더페이스샵 잉크립퀴드체" panose="03050503000000000000" pitchFamily="66" charset="-127"/>
              <a:ea typeface="더페이스샵 잉크립퀴드체" panose="03050503000000000000" pitchFamily="66" charset="-127"/>
            </a:endParaRPr>
          </a:p>
        </p:txBody>
      </p:sp>
      <p:pic>
        <p:nvPicPr>
          <p:cNvPr id="10" name="그림 9"/>
          <p:cNvPicPr>
            <a:picLocks noChangeAspect="1"/>
          </p:cNvPicPr>
          <p:nvPr/>
        </p:nvPicPr>
        <p:blipFill rotWithShape="1">
          <a:blip r:embed="rId3"/>
          <a:srcRect l="18249" t="22120" r="53325" b="36078"/>
          <a:stretch/>
        </p:blipFill>
        <p:spPr>
          <a:xfrm>
            <a:off x="401921" y="1821083"/>
            <a:ext cx="5394357" cy="4462189"/>
          </a:xfrm>
          <a:prstGeom prst="rect">
            <a:avLst/>
          </a:prstGeom>
        </p:spPr>
      </p:pic>
      <p:pic>
        <p:nvPicPr>
          <p:cNvPr id="18" name="그림 17"/>
          <p:cNvPicPr>
            <a:picLocks noChangeAspect="1"/>
          </p:cNvPicPr>
          <p:nvPr/>
        </p:nvPicPr>
        <p:blipFill rotWithShape="1">
          <a:blip r:embed="rId4"/>
          <a:srcRect l="18333" t="32309" r="60308" b="65252"/>
          <a:stretch/>
        </p:blipFill>
        <p:spPr>
          <a:xfrm>
            <a:off x="5907946" y="5996402"/>
            <a:ext cx="4465583" cy="286870"/>
          </a:xfrm>
          <a:prstGeom prst="rect">
            <a:avLst/>
          </a:prstGeom>
        </p:spPr>
      </p:pic>
      <p:cxnSp>
        <p:nvCxnSpPr>
          <p:cNvPr id="13" name="직선 화살표 연결선 12"/>
          <p:cNvCxnSpPr/>
          <p:nvPr/>
        </p:nvCxnSpPr>
        <p:spPr>
          <a:xfrm>
            <a:off x="3851031" y="5398477"/>
            <a:ext cx="2681654" cy="75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333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891386"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url</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등록하기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4" name="그룹 3"/>
          <p:cNvGrpSpPr/>
          <p:nvPr/>
        </p:nvGrpSpPr>
        <p:grpSpPr>
          <a:xfrm>
            <a:off x="1772619" y="2205490"/>
            <a:ext cx="8646762" cy="2836243"/>
            <a:chOff x="1083077" y="2012059"/>
            <a:chExt cx="8646762" cy="2836243"/>
          </a:xfrm>
        </p:grpSpPr>
        <p:sp>
          <p:nvSpPr>
            <p:cNvPr id="11" name="TextBox 10"/>
            <p:cNvSpPr txBox="1"/>
            <p:nvPr/>
          </p:nvSpPr>
          <p:spPr>
            <a:xfrm>
              <a:off x="1083077" y="2012059"/>
              <a:ext cx="5921493" cy="646331"/>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17) </a:t>
              </a:r>
              <a:r>
                <a:rPr lang="ko-KR" altLang="en-US" dirty="0">
                  <a:latin typeface="10X10" panose="020D0604000000000000" pitchFamily="50" charset="-127"/>
                  <a:ea typeface="10X10" panose="020D0604000000000000" pitchFamily="50" charset="-127"/>
                </a:rPr>
                <a:t>방금 </a:t>
              </a:r>
              <a:r>
                <a:rPr lang="en-US" altLang="ko-KR" dirty="0">
                  <a:latin typeface="10X10" panose="020D0604000000000000" pitchFamily="50" charset="-127"/>
                  <a:ea typeface="10X10" panose="020D0604000000000000" pitchFamily="50" charset="-127"/>
                </a:rPr>
                <a:t>view</a:t>
              </a:r>
              <a:r>
                <a:rPr lang="ko-KR" altLang="en-US" dirty="0">
                  <a:latin typeface="10X10" panose="020D0604000000000000" pitchFamily="50" charset="-127"/>
                  <a:ea typeface="10X10" panose="020D0604000000000000" pitchFamily="50" charset="-127"/>
                </a:rPr>
                <a:t>에서 연결하기로 한 </a:t>
              </a:r>
              <a:r>
                <a:rPr lang="en-US" altLang="ko-KR" dirty="0" smtClean="0">
                  <a:latin typeface="10X10" panose="020D0604000000000000" pitchFamily="50" charset="-127"/>
                  <a:ea typeface="10X10" panose="020D0604000000000000" pitchFamily="50" charset="-127"/>
                </a:rPr>
                <a:t>new.html </a:t>
              </a:r>
              <a:r>
                <a:rPr lang="ko-KR" altLang="en-US" dirty="0">
                  <a:latin typeface="10X10" panose="020D0604000000000000" pitchFamily="50" charset="-127"/>
                  <a:ea typeface="10X10" panose="020D0604000000000000" pitchFamily="50" charset="-127"/>
                </a:rPr>
                <a:t>파일을</a:t>
              </a:r>
              <a:endParaRPr lang="en-US" altLang="ko-KR" dirty="0">
                <a:latin typeface="10X10" panose="020D0604000000000000" pitchFamily="50" charset="-127"/>
                <a:ea typeface="10X10" panose="020D0604000000000000" pitchFamily="50" charset="-127"/>
              </a:endParaRPr>
            </a:p>
            <a:p>
              <a:r>
                <a:rPr lang="ko-KR" altLang="en-US" dirty="0">
                  <a:latin typeface="10X10" panose="020D0604000000000000" pitchFamily="50" charset="-127"/>
                  <a:ea typeface="10X10" panose="020D0604000000000000" pitchFamily="50" charset="-127"/>
                </a:rPr>
                <a:t>어떤 </a:t>
              </a:r>
              <a:r>
                <a:rPr lang="en-US" altLang="ko-KR" dirty="0" err="1">
                  <a:latin typeface="10X10" panose="020D0604000000000000" pitchFamily="50" charset="-127"/>
                  <a:ea typeface="10X10" panose="020D0604000000000000" pitchFamily="50" charset="-127"/>
                </a:rPr>
                <a:t>url</a:t>
              </a:r>
              <a:r>
                <a:rPr lang="ko-KR" altLang="en-US" dirty="0">
                  <a:latin typeface="10X10" panose="020D0604000000000000" pitchFamily="50" charset="-127"/>
                  <a:ea typeface="10X10" panose="020D0604000000000000" pitchFamily="50" charset="-127"/>
                </a:rPr>
                <a:t>로 접근하면 만날 수 있을지 </a:t>
              </a:r>
              <a:r>
                <a:rPr lang="en-US" altLang="ko-KR" dirty="0">
                  <a:solidFill>
                    <a:srgbClr val="0076C8"/>
                  </a:solidFill>
                  <a:latin typeface="10X10" panose="020D0604000000000000" pitchFamily="50" charset="-127"/>
                  <a:ea typeface="10X10" panose="020D0604000000000000" pitchFamily="50" charset="-127"/>
                </a:rPr>
                <a:t>urls.py</a:t>
              </a:r>
              <a:r>
                <a:rPr lang="ko-KR" altLang="en-US" dirty="0">
                  <a:latin typeface="10X10" panose="020D0604000000000000" pitchFamily="50" charset="-127"/>
                  <a:ea typeface="10X10" panose="020D0604000000000000" pitchFamily="50" charset="-127"/>
                </a:rPr>
                <a:t>에 </a:t>
              </a:r>
              <a:r>
                <a:rPr lang="ko-KR" altLang="en-US" dirty="0" smtClean="0">
                  <a:latin typeface="10X10" panose="020D0604000000000000" pitchFamily="50" charset="-127"/>
                  <a:ea typeface="10X10" panose="020D0604000000000000" pitchFamily="50" charset="-127"/>
                </a:rPr>
                <a:t>등록해 줍니다</a:t>
              </a:r>
              <a:r>
                <a:rPr lang="en-US" altLang="ko-KR" dirty="0">
                  <a:latin typeface="10X10" panose="020D0604000000000000" pitchFamily="50" charset="-127"/>
                  <a:ea typeface="10X10" panose="020D0604000000000000" pitchFamily="50" charset="-127"/>
                </a:rPr>
                <a:t>.</a:t>
              </a:r>
              <a:endParaRPr lang="ko-KR" altLang="en-US" dirty="0">
                <a:latin typeface="10X10" panose="020D0604000000000000" pitchFamily="50" charset="-127"/>
                <a:ea typeface="10X10" panose="020D0604000000000000" pitchFamily="50" charset="-127"/>
              </a:endParaRPr>
            </a:p>
          </p:txBody>
        </p:sp>
        <p:pic>
          <p:nvPicPr>
            <p:cNvPr id="3" name="그림 2"/>
            <p:cNvPicPr>
              <a:picLocks noChangeAspect="1"/>
            </p:cNvPicPr>
            <p:nvPr/>
          </p:nvPicPr>
          <p:blipFill rotWithShape="1">
            <a:blip r:embed="rId3"/>
            <a:srcRect l="18375" t="22226" r="59759" b="59623"/>
            <a:stretch/>
          </p:blipFill>
          <p:spPr>
            <a:xfrm>
              <a:off x="1190081" y="2741346"/>
              <a:ext cx="4512535" cy="2106956"/>
            </a:xfrm>
            <a:prstGeom prst="rect">
              <a:avLst/>
            </a:prstGeom>
          </p:spPr>
        </p:pic>
        <p:sp>
          <p:nvSpPr>
            <p:cNvPr id="12" name="TextBox 11"/>
            <p:cNvSpPr txBox="1"/>
            <p:nvPr/>
          </p:nvSpPr>
          <p:spPr>
            <a:xfrm>
              <a:off x="5826976" y="4109638"/>
              <a:ext cx="3902863" cy="738664"/>
            </a:xfrm>
            <a:prstGeom prst="rect">
              <a:avLst/>
            </a:prstGeom>
            <a:noFill/>
          </p:spPr>
          <p:txBody>
            <a:bodyPr wrap="none" rtlCol="0">
              <a:spAutoFit/>
            </a:bodyPr>
            <a:lstStyle/>
            <a:p>
              <a:r>
                <a:rPr lang="en-US" altLang="ko-KR" sz="1400" dirty="0">
                  <a:solidFill>
                    <a:srgbClr val="0076C8"/>
                  </a:solidFill>
                  <a:latin typeface="10X10" panose="020D0604000000000000" pitchFamily="50" charset="-127"/>
                  <a:ea typeface="10X10" panose="020D0604000000000000" pitchFamily="50" charset="-127"/>
                </a:rPr>
                <a:t>8</a:t>
              </a:r>
              <a:r>
                <a:rPr lang="en-US" altLang="ko-KR" sz="1400" dirty="0" smtClean="0">
                  <a:latin typeface="10X10" panose="020D0604000000000000" pitchFamily="50" charset="-127"/>
                  <a:ea typeface="10X10" panose="020D0604000000000000" pitchFamily="50" charset="-127"/>
                </a:rPr>
                <a:t>: </a:t>
              </a:r>
              <a:r>
                <a:rPr lang="ko-KR" altLang="en-US" sz="1400" dirty="0" smtClean="0">
                  <a:solidFill>
                    <a:srgbClr val="839D5C"/>
                  </a:solidFill>
                  <a:latin typeface="10X10" panose="020D0604000000000000" pitchFamily="50" charset="-127"/>
                  <a:ea typeface="10X10" panose="020D0604000000000000" pitchFamily="50" charset="-127"/>
                </a:rPr>
                <a:t>기본 주소</a:t>
              </a:r>
              <a:r>
                <a:rPr lang="en-US" altLang="ko-KR" sz="1400" dirty="0" smtClean="0">
                  <a:solidFill>
                    <a:srgbClr val="839D5C"/>
                  </a:solidFill>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로 끝나는 </a:t>
              </a:r>
              <a:r>
                <a:rPr lang="en-US" altLang="ko-KR" sz="1400" dirty="0" err="1" smtClean="0">
                  <a:latin typeface="10X10" panose="020D0604000000000000" pitchFamily="50" charset="-127"/>
                  <a:ea typeface="10X10" panose="020D0604000000000000" pitchFamily="50" charset="-127"/>
                </a:rPr>
                <a:t>url</a:t>
              </a:r>
              <a:r>
                <a:rPr lang="ko-KR" altLang="en-US" sz="1400" dirty="0" smtClean="0">
                  <a:latin typeface="10X10" panose="020D0604000000000000" pitchFamily="50" charset="-127"/>
                  <a:ea typeface="10X10" panose="020D0604000000000000" pitchFamily="50" charset="-127"/>
                </a:rPr>
                <a:t>은</a:t>
              </a:r>
              <a:r>
                <a:rPr lang="en-US" altLang="ko-KR" sz="1400" dirty="0">
                  <a:latin typeface="10X10" panose="020D0604000000000000" pitchFamily="50" charset="-127"/>
                  <a:ea typeface="10X10" panose="020D0604000000000000" pitchFamily="50" charset="-127"/>
                </a:rPr>
                <a:t/>
              </a:r>
              <a:br>
                <a:rPr lang="en-US" altLang="ko-KR" sz="1400" dirty="0">
                  <a:latin typeface="10X10" panose="020D0604000000000000" pitchFamily="50" charset="-127"/>
                  <a:ea typeface="10X10" panose="020D0604000000000000" pitchFamily="50" charset="-127"/>
                </a:rPr>
              </a:br>
              <a:r>
                <a:rPr lang="en-US" altLang="ko-KR" sz="1400" dirty="0" smtClean="0">
                  <a:latin typeface="10X10" panose="020D0604000000000000" pitchFamily="50" charset="-127"/>
                  <a:ea typeface="10X10" panose="020D0604000000000000" pitchFamily="50" charset="-127"/>
                </a:rPr>
                <a:t>     views.py</a:t>
              </a:r>
              <a:r>
                <a:rPr lang="ko-KR" altLang="en-US" sz="1400" dirty="0" smtClean="0">
                  <a:latin typeface="10X10" panose="020D0604000000000000" pitchFamily="50" charset="-127"/>
                  <a:ea typeface="10X10" panose="020D0604000000000000" pitchFamily="50" charset="-127"/>
                </a:rPr>
                <a:t>에 정의한 함수 중 </a:t>
              </a:r>
              <a:r>
                <a:rPr lang="en-US" altLang="ko-KR" sz="1400" dirty="0" smtClean="0">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로 연결할 거고</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그 연결을 </a:t>
              </a:r>
              <a:r>
                <a:rPr lang="en-US" altLang="ko-KR" sz="1400" dirty="0" smtClean="0">
                  <a:latin typeface="10X10" panose="020D0604000000000000" pitchFamily="50" charset="-127"/>
                  <a:ea typeface="10X10" panose="020D0604000000000000" pitchFamily="50" charset="-127"/>
                </a:rPr>
                <a:t>“new”</a:t>
              </a:r>
              <a:r>
                <a:rPr lang="ko-KR" altLang="en-US" sz="1400" dirty="0" smtClean="0">
                  <a:latin typeface="10X10" panose="020D0604000000000000" pitchFamily="50" charset="-127"/>
                  <a:ea typeface="10X10" panose="020D0604000000000000" pitchFamily="50" charset="-127"/>
                </a:rPr>
                <a:t>라고 </a:t>
              </a:r>
              <a:r>
                <a:rPr lang="ko-KR" altLang="en-US" sz="1400" dirty="0" err="1" smtClean="0">
                  <a:latin typeface="10X10" panose="020D0604000000000000" pitchFamily="50" charset="-127"/>
                  <a:ea typeface="10X10" panose="020D0604000000000000" pitchFamily="50" charset="-127"/>
                </a:rPr>
                <a:t>부를게</a:t>
              </a:r>
              <a:r>
                <a:rPr lang="en-US" altLang="ko-KR" sz="1400" dirty="0" smtClean="0">
                  <a:latin typeface="10X10" panose="020D0604000000000000" pitchFamily="50" charset="-127"/>
                  <a:ea typeface="10X10" panose="020D0604000000000000" pitchFamily="50" charset="-127"/>
                </a:rPr>
                <a:t>.</a:t>
              </a:r>
            </a:p>
          </p:txBody>
        </p:sp>
      </p:grpSp>
    </p:spTree>
    <p:extLst>
      <p:ext uri="{BB962C8B-B14F-4D97-AF65-F5344CB8AC3E}">
        <p14:creationId xmlns:p14="http://schemas.microsoft.com/office/powerpoint/2010/main" val="2303905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6065635"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 </a:t>
            </a:r>
            <a:r>
              <a:rPr lang="ko-KR" altLang="en-US"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만들기 </a:t>
            </a:r>
            <a:r>
              <a:rPr lang="en-US" altLang="ko-KR" sz="2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new.html</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6" name="그룹 5"/>
          <p:cNvGrpSpPr/>
          <p:nvPr/>
        </p:nvGrpSpPr>
        <p:grpSpPr>
          <a:xfrm>
            <a:off x="774110" y="2392583"/>
            <a:ext cx="10613300" cy="2353398"/>
            <a:chOff x="733881" y="1935383"/>
            <a:chExt cx="10613300" cy="2353398"/>
          </a:xfrm>
        </p:grpSpPr>
        <p:sp>
          <p:nvSpPr>
            <p:cNvPr id="13" name="TextBox 12"/>
            <p:cNvSpPr txBox="1"/>
            <p:nvPr/>
          </p:nvSpPr>
          <p:spPr>
            <a:xfrm>
              <a:off x="733881" y="1935383"/>
              <a:ext cx="698845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18) </a:t>
              </a:r>
              <a:r>
                <a:rPr lang="en-US" altLang="ko-KR" dirty="0">
                  <a:latin typeface="10X10" panose="020D0604000000000000" pitchFamily="50" charset="-127"/>
                  <a:ea typeface="10X10" panose="020D0604000000000000" pitchFamily="50" charset="-127"/>
                </a:rPr>
                <a:t>Templates </a:t>
              </a:r>
              <a:r>
                <a:rPr lang="ko-KR" altLang="en-US" dirty="0">
                  <a:latin typeface="10X10" panose="020D0604000000000000" pitchFamily="50" charset="-127"/>
                  <a:ea typeface="10X10" panose="020D0604000000000000" pitchFamily="50" charset="-127"/>
                </a:rPr>
                <a:t>폴더 속에 </a:t>
              </a:r>
              <a:r>
                <a:rPr lang="en-US" altLang="ko-KR" dirty="0" smtClean="0">
                  <a:solidFill>
                    <a:srgbClr val="0076C8"/>
                  </a:solidFill>
                  <a:latin typeface="10X10" panose="020D0604000000000000" pitchFamily="50" charset="-127"/>
                  <a:ea typeface="10X10" panose="020D0604000000000000" pitchFamily="50" charset="-127"/>
                </a:rPr>
                <a:t>new.html</a:t>
              </a:r>
              <a:r>
                <a:rPr lang="ko-KR" altLang="en-US" dirty="0" smtClean="0">
                  <a:latin typeface="10X10" panose="020D0604000000000000" pitchFamily="50" charset="-127"/>
                  <a:ea typeface="10X10" panose="020D0604000000000000" pitchFamily="50" charset="-127"/>
                </a:rPr>
                <a:t> </a:t>
              </a:r>
              <a:r>
                <a:rPr lang="ko-KR" altLang="en-US" dirty="0">
                  <a:latin typeface="10X10" panose="020D0604000000000000" pitchFamily="50" charset="-127"/>
                  <a:ea typeface="10X10" panose="020D0604000000000000" pitchFamily="50" charset="-127"/>
                </a:rPr>
                <a:t>파일을 추가한다</a:t>
              </a:r>
              <a:r>
                <a:rPr lang="en-US" altLang="ko-KR" dirty="0">
                  <a:latin typeface="10X10" panose="020D0604000000000000" pitchFamily="50" charset="-127"/>
                  <a:ea typeface="10X10" panose="020D0604000000000000" pitchFamily="50" charset="-127"/>
                </a:rPr>
                <a:t>.</a:t>
              </a:r>
              <a:r>
                <a:rPr lang="ko-KR" altLang="en-US" dirty="0">
                  <a:latin typeface="10X10" panose="020D0604000000000000" pitchFamily="50" charset="-127"/>
                  <a:ea typeface="10X10" panose="020D0604000000000000" pitchFamily="50" charset="-127"/>
                </a:rPr>
                <a:t> 아래 코드를 쓴다</a:t>
              </a:r>
              <a:r>
                <a:rPr lang="en-US" altLang="ko-KR" dirty="0">
                  <a:latin typeface="10X10" panose="020D0604000000000000" pitchFamily="50" charset="-127"/>
                  <a:ea typeface="10X10" panose="020D0604000000000000" pitchFamily="50" charset="-127"/>
                </a:rPr>
                <a:t>.</a:t>
              </a:r>
            </a:p>
          </p:txBody>
        </p:sp>
        <p:pic>
          <p:nvPicPr>
            <p:cNvPr id="5" name="그림 4"/>
            <p:cNvPicPr>
              <a:picLocks noChangeAspect="1"/>
            </p:cNvPicPr>
            <p:nvPr/>
          </p:nvPicPr>
          <p:blipFill rotWithShape="1">
            <a:blip r:embed="rId3"/>
            <a:srcRect l="17833" t="21743" r="54451" b="66064"/>
            <a:stretch/>
          </p:blipFill>
          <p:spPr>
            <a:xfrm>
              <a:off x="793802" y="2472899"/>
              <a:ext cx="5604689" cy="1386924"/>
            </a:xfrm>
            <a:prstGeom prst="rect">
              <a:avLst/>
            </a:prstGeom>
          </p:spPr>
        </p:pic>
        <p:sp>
          <p:nvSpPr>
            <p:cNvPr id="14" name="TextBox 13"/>
            <p:cNvSpPr txBox="1"/>
            <p:nvPr/>
          </p:nvSpPr>
          <p:spPr>
            <a:xfrm>
              <a:off x="6567475" y="2472899"/>
              <a:ext cx="4779706" cy="1815882"/>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1: </a:t>
              </a:r>
              <a:r>
                <a:rPr lang="ko-KR" altLang="en-US" sz="1400" dirty="0" smtClean="0">
                  <a:latin typeface="10X10" panose="020D0604000000000000" pitchFamily="50" charset="-127"/>
                  <a:ea typeface="10X10" panose="020D0604000000000000" pitchFamily="50" charset="-127"/>
                </a:rPr>
                <a:t>페이지 상단 제목 </a:t>
              </a:r>
              <a:r>
                <a:rPr lang="en-US" altLang="ko-KR" sz="1400" dirty="0" smtClean="0">
                  <a:latin typeface="10X10" panose="020D0604000000000000" pitchFamily="50" charset="-127"/>
                  <a:ea typeface="10X10" panose="020D0604000000000000" pitchFamily="50" charset="-127"/>
                </a:rPr>
                <a:t>&lt;h1&gt; </a:t>
              </a:r>
              <a:r>
                <a:rPr lang="ko-KR" altLang="en-US" sz="1400" dirty="0" smtClean="0">
                  <a:latin typeface="10X10" panose="020D0604000000000000" pitchFamily="50" charset="-127"/>
                  <a:ea typeface="10X10" panose="020D0604000000000000" pitchFamily="50" charset="-127"/>
                </a:rPr>
                <a:t>태그</a:t>
              </a:r>
              <a:endParaRPr lang="en-US" altLang="ko-KR" sz="1400" dirty="0" smtClean="0">
                <a:latin typeface="10X10" panose="020D0604000000000000" pitchFamily="50" charset="-127"/>
                <a:ea typeface="10X10" panose="020D0604000000000000" pitchFamily="50" charset="-127"/>
              </a:endParaRPr>
            </a:p>
            <a:p>
              <a:endParaRPr lang="en-US" altLang="ko-KR" sz="1400" dirty="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3: form</a:t>
              </a:r>
              <a:r>
                <a:rPr lang="ko-KR" altLang="en-US" sz="1400" dirty="0" smtClean="0">
                  <a:latin typeface="10X10" panose="020D0604000000000000" pitchFamily="50" charset="-127"/>
                  <a:ea typeface="10X10" panose="020D0604000000000000" pitchFamily="50" charset="-127"/>
                </a:rPr>
                <a:t>을 넣어주는 </a:t>
              </a:r>
              <a:r>
                <a:rPr lang="en-US" altLang="ko-KR" sz="1400" dirty="0" smtClean="0">
                  <a:latin typeface="10X10" panose="020D0604000000000000" pitchFamily="50" charset="-127"/>
                  <a:ea typeface="10X10" panose="020D0604000000000000" pitchFamily="50" charset="-127"/>
                </a:rPr>
                <a:t>html </a:t>
              </a:r>
              <a:r>
                <a:rPr lang="ko-KR" altLang="en-US" sz="1400" dirty="0" smtClean="0">
                  <a:latin typeface="10X10" panose="020D0604000000000000" pitchFamily="50" charset="-127"/>
                  <a:ea typeface="10X10" panose="020D0604000000000000" pitchFamily="50" charset="-127"/>
                </a:rPr>
                <a:t>문법</a:t>
              </a:r>
              <a:r>
                <a:rPr lang="en-US" altLang="ko-KR" sz="1400" dirty="0" smtClean="0">
                  <a:latin typeface="10X10" panose="020D0604000000000000" pitchFamily="50" charset="-127"/>
                  <a:ea typeface="10X10" panose="020D0604000000000000" pitchFamily="50" charset="-127"/>
                </a:rPr>
                <a:t>,</a:t>
              </a: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 </a:t>
              </a:r>
              <a:r>
                <a:rPr lang="en-US" altLang="ko-KR" sz="1400" dirty="0" err="1" smtClean="0">
                  <a:latin typeface="10X10" panose="020D0604000000000000" pitchFamily="50" charset="-127"/>
                  <a:ea typeface="10X10" panose="020D0604000000000000" pitchFamily="50" charset="-127"/>
                </a:rPr>
                <a:t>crsf_token</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은 폼이 데이터가 담겨서 왔다 갔다 하므로</a:t>
              </a:r>
              <a:endParaRPr lang="en-US" altLang="ko-KR" sz="1400" dirty="0" smtClean="0">
                <a:latin typeface="10X10" panose="020D0604000000000000" pitchFamily="50" charset="-127"/>
                <a:ea typeface="10X10" panose="020D0604000000000000" pitchFamily="50" charset="-127"/>
              </a:endParaRPr>
            </a:p>
            <a:p>
              <a:r>
                <a:rPr lang="en-US" altLang="ko-KR" sz="1400" dirty="0">
                  <a:latin typeface="10X10" panose="020D0604000000000000" pitchFamily="50" charset="-127"/>
                  <a:ea typeface="10X10" panose="020D0604000000000000" pitchFamily="50" charset="-127"/>
                </a:rPr>
                <a:t> </a:t>
              </a:r>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보안을 위해 적어주는 코드입니다</a:t>
              </a:r>
              <a:r>
                <a:rPr lang="en-US" altLang="ko-KR" sz="1400" dirty="0" smtClean="0">
                  <a:latin typeface="10X10" panose="020D0604000000000000" pitchFamily="50" charset="-127"/>
                  <a:ea typeface="10X10" panose="020D0604000000000000" pitchFamily="50" charset="-127"/>
                </a:rPr>
                <a:t>.</a:t>
              </a:r>
            </a:p>
            <a:p>
              <a:r>
                <a:rPr lang="en-US" altLang="ko-KR" sz="1400" dirty="0" smtClean="0">
                  <a:latin typeface="10X10" panose="020D0604000000000000" pitchFamily="50" charset="-127"/>
                  <a:ea typeface="10X10" panose="020D0604000000000000" pitchFamily="50" charset="-127"/>
                </a:rPr>
                <a:t>4: </a:t>
              </a:r>
              <a:r>
                <a:rPr lang="ko-KR" altLang="en-US" sz="1400" dirty="0" smtClean="0">
                  <a:latin typeface="10X10" panose="020D0604000000000000" pitchFamily="50" charset="-127"/>
                  <a:ea typeface="10X10" panose="020D0604000000000000" pitchFamily="50" charset="-127"/>
                </a:rPr>
                <a:t>아까 </a:t>
              </a:r>
              <a:r>
                <a:rPr lang="en-US" altLang="ko-KR" sz="1400" dirty="0" smtClean="0">
                  <a:latin typeface="10X10" panose="020D0604000000000000" pitchFamily="50" charset="-127"/>
                  <a:ea typeface="10X10" panose="020D0604000000000000" pitchFamily="50" charset="-127"/>
                </a:rPr>
                <a:t>view</a:t>
              </a:r>
              <a:r>
                <a:rPr lang="ko-KR" altLang="en-US" sz="1400" dirty="0" smtClean="0">
                  <a:latin typeface="10X10" panose="020D0604000000000000" pitchFamily="50" charset="-127"/>
                  <a:ea typeface="10X10" panose="020D0604000000000000" pitchFamily="50" charset="-127"/>
                </a:rPr>
                <a:t>에서 전달해준 그 폼을 띄워줄 거야</a:t>
              </a:r>
              <a:r>
                <a:rPr lang="en-US" altLang="ko-KR" sz="1400" dirty="0" smtClean="0">
                  <a:latin typeface="10X10" panose="020D0604000000000000" pitchFamily="50" charset="-127"/>
                  <a:ea typeface="10X10" panose="020D0604000000000000" pitchFamily="50" charset="-127"/>
                </a:rPr>
                <a:t>.</a:t>
              </a:r>
            </a:p>
            <a:p>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5: </a:t>
              </a:r>
              <a:r>
                <a:rPr lang="ko-KR" altLang="en-US" sz="1400" dirty="0" smtClean="0">
                  <a:latin typeface="10X10" panose="020D0604000000000000" pitchFamily="50" charset="-127"/>
                  <a:ea typeface="10X10" panose="020D0604000000000000" pitchFamily="50" charset="-127"/>
                </a:rPr>
                <a:t>제출 속성을 가진 버튼 태그</a:t>
              </a:r>
              <a:r>
                <a:rPr lang="en-US" altLang="ko-KR" sz="1400" dirty="0" smtClean="0">
                  <a:latin typeface="10X10" panose="020D0604000000000000" pitchFamily="50" charset="-127"/>
                  <a:ea typeface="10X10" panose="020D0604000000000000" pitchFamily="50" charset="-127"/>
                </a:rPr>
                <a:t>.</a:t>
              </a:r>
              <a:endParaRPr lang="en-US" altLang="ko-KR" sz="1400"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2022390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639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글쓰기 버튼 추가하기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3" name="TextBox 12"/>
          <p:cNvSpPr txBox="1"/>
          <p:nvPr/>
        </p:nvSpPr>
        <p:spPr>
          <a:xfrm>
            <a:off x="733881" y="2437597"/>
            <a:ext cx="7120860"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19) </a:t>
            </a:r>
            <a:r>
              <a:rPr lang="ko-KR" altLang="en-US" dirty="0" smtClean="0">
                <a:latin typeface="10X10" panose="020D0604000000000000" pitchFamily="50" charset="-127"/>
                <a:ea typeface="10X10" panose="020D0604000000000000" pitchFamily="50" charset="-127"/>
              </a:rPr>
              <a:t>마지막으로 사용성을 보다 높이기 위해 </a:t>
            </a:r>
            <a:r>
              <a:rPr lang="en-US" altLang="ko-KR" dirty="0" smtClean="0">
                <a:solidFill>
                  <a:srgbClr val="0076C8"/>
                </a:solidFill>
                <a:latin typeface="10X10" panose="020D0604000000000000" pitchFamily="50" charset="-127"/>
                <a:ea typeface="10X10" panose="020D0604000000000000" pitchFamily="50" charset="-127"/>
              </a:rPr>
              <a:t>‘</a:t>
            </a:r>
            <a:r>
              <a:rPr lang="ko-KR" altLang="en-US" dirty="0" smtClean="0">
                <a:solidFill>
                  <a:srgbClr val="0076C8"/>
                </a:solidFill>
                <a:latin typeface="10X10" panose="020D0604000000000000" pitchFamily="50" charset="-127"/>
                <a:ea typeface="10X10" panose="020D0604000000000000" pitchFamily="50" charset="-127"/>
              </a:rPr>
              <a:t>글 쓰기</a:t>
            </a:r>
            <a:r>
              <a:rPr lang="en-US" altLang="ko-KR" dirty="0" smtClean="0">
                <a:solidFill>
                  <a:srgbClr val="0076C8"/>
                </a:solidFill>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버튼을 추가해 봅시다</a:t>
            </a:r>
            <a:r>
              <a:rPr lang="en-US" altLang="ko-KR" dirty="0" smtClean="0">
                <a:latin typeface="10X10" panose="020D0604000000000000" pitchFamily="50" charset="-127"/>
                <a:ea typeface="10X10" panose="020D0604000000000000" pitchFamily="50" charset="-127"/>
              </a:rPr>
              <a:t>.</a:t>
            </a:r>
            <a:endParaRPr lang="en-US" altLang="ko-KR" dirty="0">
              <a:latin typeface="10X10" panose="020D0604000000000000" pitchFamily="50" charset="-127"/>
              <a:ea typeface="10X10" panose="020D0604000000000000" pitchFamily="50" charset="-127"/>
            </a:endParaRPr>
          </a:p>
        </p:txBody>
      </p:sp>
      <p:sp>
        <p:nvSpPr>
          <p:cNvPr id="14" name="TextBox 13"/>
          <p:cNvSpPr txBox="1"/>
          <p:nvPr/>
        </p:nvSpPr>
        <p:spPr>
          <a:xfrm>
            <a:off x="6519781" y="2967529"/>
            <a:ext cx="3838615" cy="523220"/>
          </a:xfrm>
          <a:prstGeom prst="rect">
            <a:avLst/>
          </a:prstGeom>
          <a:noFill/>
        </p:spPr>
        <p:txBody>
          <a:bodyPr wrap="none" rtlCol="0">
            <a:spAutoFit/>
          </a:bodyPr>
          <a:lstStyle/>
          <a:p>
            <a:r>
              <a:rPr lang="en-US" altLang="ko-KR" sz="1400" dirty="0" smtClean="0">
                <a:latin typeface="10X10" panose="020D0604000000000000" pitchFamily="50" charset="-127"/>
                <a:ea typeface="10X10" panose="020D0604000000000000" pitchFamily="50" charset="-127"/>
              </a:rPr>
              <a:t>3: </a:t>
            </a:r>
            <a:r>
              <a:rPr lang="ko-KR" altLang="en-US" sz="1400" dirty="0" err="1" smtClean="0">
                <a:latin typeface="10X10" panose="020D0604000000000000" pitchFamily="50" charset="-127"/>
                <a:ea typeface="10X10" panose="020D0604000000000000" pitchFamily="50" charset="-127"/>
              </a:rPr>
              <a:t>글쓰러가기</a:t>
            </a:r>
            <a:r>
              <a:rPr lang="ko-KR" altLang="en-US" sz="1400" dirty="0" smtClean="0">
                <a:latin typeface="10X10" panose="020D0604000000000000" pitchFamily="50" charset="-127"/>
                <a:ea typeface="10X10" panose="020D0604000000000000" pitchFamily="50" charset="-127"/>
              </a:rPr>
              <a:t> 라고 적힌</a:t>
            </a:r>
            <a:endParaRPr lang="en-US" altLang="ko-KR" sz="1400" dirty="0" smtClean="0">
              <a:latin typeface="10X10" panose="020D0604000000000000" pitchFamily="50" charset="-127"/>
              <a:ea typeface="10X10" panose="020D0604000000000000" pitchFamily="50" charset="-127"/>
            </a:endParaRPr>
          </a:p>
          <a:p>
            <a:r>
              <a:rPr lang="en-US" altLang="ko-KR" sz="1400" dirty="0" smtClean="0">
                <a:latin typeface="10X10" panose="020D0604000000000000" pitchFamily="50" charset="-127"/>
                <a:ea typeface="10X10" panose="020D0604000000000000" pitchFamily="50" charset="-127"/>
              </a:rPr>
              <a:t>    </a:t>
            </a:r>
            <a:r>
              <a:rPr lang="ko-KR" altLang="en-US" sz="1400" dirty="0" smtClean="0">
                <a:latin typeface="10X10" panose="020D0604000000000000" pitchFamily="50" charset="-127"/>
                <a:ea typeface="10X10" panose="020D0604000000000000" pitchFamily="50" charset="-127"/>
              </a:rPr>
              <a:t>링크를 클릭하면</a:t>
            </a:r>
            <a:r>
              <a:rPr lang="en-US" altLang="ko-KR" sz="1400" dirty="0" smtClean="0">
                <a:latin typeface="10X10" panose="020D0604000000000000" pitchFamily="50" charset="-127"/>
                <a:ea typeface="10X10" panose="020D0604000000000000" pitchFamily="50" charset="-127"/>
              </a:rPr>
              <a:t>, new.html</a:t>
            </a:r>
            <a:r>
              <a:rPr lang="ko-KR" altLang="en-US" sz="1400" dirty="0" smtClean="0">
                <a:latin typeface="10X10" panose="020D0604000000000000" pitchFamily="50" charset="-127"/>
                <a:ea typeface="10X10" panose="020D0604000000000000" pitchFamily="50" charset="-127"/>
              </a:rPr>
              <a:t>로 연결되는 </a:t>
            </a:r>
            <a:r>
              <a:rPr lang="en-US" altLang="ko-KR" sz="1400" dirty="0" smtClean="0">
                <a:latin typeface="10X10" panose="020D0604000000000000" pitchFamily="50" charset="-127"/>
                <a:ea typeface="10X10" panose="020D0604000000000000" pitchFamily="50" charset="-127"/>
              </a:rPr>
              <a:t>a </a:t>
            </a:r>
            <a:r>
              <a:rPr lang="ko-KR" altLang="en-US" sz="1400" dirty="0" smtClean="0">
                <a:latin typeface="10X10" panose="020D0604000000000000" pitchFamily="50" charset="-127"/>
                <a:ea typeface="10X10" panose="020D0604000000000000" pitchFamily="50" charset="-127"/>
              </a:rPr>
              <a:t>태그</a:t>
            </a:r>
            <a:r>
              <a:rPr lang="en-US" altLang="ko-KR" sz="1400" dirty="0" smtClean="0">
                <a:latin typeface="10X10" panose="020D0604000000000000" pitchFamily="50" charset="-127"/>
                <a:ea typeface="10X10" panose="020D0604000000000000" pitchFamily="50" charset="-127"/>
              </a:rPr>
              <a:t>.</a:t>
            </a:r>
            <a:endParaRPr lang="en-US" altLang="ko-KR" sz="1400" dirty="0">
              <a:latin typeface="10X10" panose="020D0604000000000000" pitchFamily="50" charset="-127"/>
              <a:ea typeface="10X10" panose="020D0604000000000000" pitchFamily="50" charset="-127"/>
            </a:endParaRPr>
          </a:p>
        </p:txBody>
      </p:sp>
      <p:pic>
        <p:nvPicPr>
          <p:cNvPr id="2" name="그림 1"/>
          <p:cNvPicPr>
            <a:picLocks noChangeAspect="1"/>
          </p:cNvPicPr>
          <p:nvPr/>
        </p:nvPicPr>
        <p:blipFill rotWithShape="1">
          <a:blip r:embed="rId3"/>
          <a:srcRect l="17406" t="21019" r="52190" b="58347"/>
          <a:stretch/>
        </p:blipFill>
        <p:spPr>
          <a:xfrm>
            <a:off x="793802" y="2930099"/>
            <a:ext cx="5492417" cy="2096768"/>
          </a:xfrm>
          <a:prstGeom prst="rect">
            <a:avLst/>
          </a:prstGeom>
        </p:spPr>
      </p:pic>
      <p:pic>
        <p:nvPicPr>
          <p:cNvPr id="12" name="그림 11"/>
          <p:cNvPicPr>
            <a:picLocks noChangeAspect="1"/>
          </p:cNvPicPr>
          <p:nvPr/>
        </p:nvPicPr>
        <p:blipFill rotWithShape="1">
          <a:blip r:embed="rId4"/>
          <a:srcRect l="21708" t="34043" r="60699" b="63562"/>
          <a:stretch/>
        </p:blipFill>
        <p:spPr>
          <a:xfrm>
            <a:off x="6411123" y="4703885"/>
            <a:ext cx="4219586" cy="322982"/>
          </a:xfrm>
          <a:prstGeom prst="rect">
            <a:avLst/>
          </a:prstGeom>
        </p:spPr>
      </p:pic>
      <p:cxnSp>
        <p:nvCxnSpPr>
          <p:cNvPr id="10" name="직선 연결선 9"/>
          <p:cNvCxnSpPr/>
          <p:nvPr/>
        </p:nvCxnSpPr>
        <p:spPr>
          <a:xfrm flipH="1" flipV="1">
            <a:off x="2980592" y="3631223"/>
            <a:ext cx="6971128" cy="1072662"/>
          </a:xfrm>
          <a:prstGeom prst="line">
            <a:avLst/>
          </a:prstGeom>
          <a:ln>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56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3497239"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글 써보기</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5" name="TextBox 14"/>
          <p:cNvSpPr txBox="1"/>
          <p:nvPr/>
        </p:nvSpPr>
        <p:spPr>
          <a:xfrm>
            <a:off x="3117468" y="2740014"/>
            <a:ext cx="5957080" cy="2169825"/>
          </a:xfrm>
          <a:prstGeom prst="rect">
            <a:avLst/>
          </a:prstGeom>
          <a:noFill/>
        </p:spPr>
        <p:txBody>
          <a:bodyPr wrap="none" rtlCol="0">
            <a:spAutoFit/>
          </a:bodyPr>
          <a:lstStyle/>
          <a:p>
            <a:pPr algn="ctr">
              <a:lnSpc>
                <a:spcPct val="150000"/>
              </a:lnSpc>
            </a:pPr>
            <a:r>
              <a:rPr lang="en-US" altLang="ko-KR" dirty="0" smtClean="0">
                <a:latin typeface="10X10" panose="020D0604000000000000" pitchFamily="50" charset="-127"/>
                <a:ea typeface="10X10" panose="020D0604000000000000" pitchFamily="50" charset="-127"/>
              </a:rPr>
              <a:t>20) </a:t>
            </a:r>
            <a:r>
              <a:rPr lang="ko-KR" altLang="en-US" dirty="0" smtClean="0">
                <a:latin typeface="10X10" panose="020D0604000000000000" pitchFamily="50" charset="-127"/>
                <a:ea typeface="10X10" panose="020D0604000000000000" pitchFamily="50" charset="-127"/>
              </a:rPr>
              <a:t>자</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이제 </a:t>
            </a:r>
            <a:r>
              <a:rPr lang="en-US" altLang="ko-KR" dirty="0" smtClean="0">
                <a:latin typeface="10X10" panose="020D0604000000000000" pitchFamily="50" charset="-127"/>
                <a:ea typeface="10X10" panose="020D0604000000000000" pitchFamily="50" charset="-127"/>
              </a:rPr>
              <a:t>home</a:t>
            </a:r>
            <a:r>
              <a:rPr lang="ko-KR" altLang="en-US" dirty="0" smtClean="0">
                <a:latin typeface="10X10" panose="020D0604000000000000" pitchFamily="50" charset="-127"/>
                <a:ea typeface="10X10" panose="020D0604000000000000" pitchFamily="50" charset="-127"/>
              </a:rPr>
              <a:t>으로 가서 글을 자유롭게 써 봅시다</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Form </a:t>
            </a:r>
            <a:r>
              <a:rPr lang="ko-KR" altLang="en-US" dirty="0" smtClean="0">
                <a:latin typeface="10X10" panose="020D0604000000000000" pitchFamily="50" charset="-127"/>
                <a:ea typeface="10X10" panose="020D0604000000000000" pitchFamily="50" charset="-127"/>
              </a:rPr>
              <a:t>창도 보이고</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내가 방금 채운 데이터들이</a:t>
            </a:r>
            <a:endParaRPr lang="en-US" altLang="ko-KR" dirty="0" smtClean="0">
              <a:latin typeface="10X10" panose="020D0604000000000000" pitchFamily="50" charset="-127"/>
              <a:ea typeface="10X10" panose="020D0604000000000000" pitchFamily="50" charset="-127"/>
            </a:endParaRPr>
          </a:p>
          <a:p>
            <a:pPr algn="ctr">
              <a:lnSpc>
                <a:spcPct val="150000"/>
              </a:lnSpc>
            </a:pPr>
            <a:r>
              <a:rPr lang="en-US" altLang="ko-KR" dirty="0" smtClean="0">
                <a:latin typeface="10X10" panose="020D0604000000000000" pitchFamily="50" charset="-127"/>
                <a:ea typeface="10X10" panose="020D0604000000000000" pitchFamily="50" charset="-127"/>
              </a:rPr>
              <a:t>home</a:t>
            </a:r>
            <a:r>
              <a:rPr lang="ko-KR" altLang="en-US" dirty="0" smtClean="0">
                <a:latin typeface="10X10" panose="020D0604000000000000" pitchFamily="50" charset="-127"/>
                <a:ea typeface="10X10" panose="020D0604000000000000" pitchFamily="50" charset="-127"/>
              </a:rPr>
              <a:t>에</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있는 글 목록에 잘 추가되어 보이는 것 </a:t>
            </a:r>
            <a:r>
              <a:rPr lang="ko-KR" altLang="en-US" dirty="0" err="1" smtClean="0">
                <a:latin typeface="10X10" panose="020D0604000000000000" pitchFamily="50" charset="-127"/>
                <a:ea typeface="10X10" panose="020D0604000000000000" pitchFamily="50" charset="-127"/>
              </a:rPr>
              <a:t>확인하셨나요</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그렇다면 여러분은 </a:t>
            </a:r>
            <a:r>
              <a:rPr lang="en-US" altLang="ko-KR" dirty="0" smtClean="0">
                <a:solidFill>
                  <a:srgbClr val="0076C8"/>
                </a:solidFill>
                <a:latin typeface="10X10" panose="020D0604000000000000" pitchFamily="50" charset="-127"/>
                <a:ea typeface="10X10" panose="020D0604000000000000" pitchFamily="50" charset="-127"/>
              </a:rPr>
              <a:t>CRUD </a:t>
            </a:r>
            <a:r>
              <a:rPr lang="ko-KR" altLang="en-US" dirty="0" smtClean="0">
                <a:solidFill>
                  <a:srgbClr val="0076C8"/>
                </a:solidFill>
                <a:latin typeface="10X10" panose="020D0604000000000000" pitchFamily="50" charset="-127"/>
                <a:ea typeface="10X10" panose="020D0604000000000000" pitchFamily="50" charset="-127"/>
              </a:rPr>
              <a:t>중 </a:t>
            </a:r>
            <a:r>
              <a:rPr lang="en-US" altLang="ko-KR" dirty="0" smtClean="0">
                <a:solidFill>
                  <a:srgbClr val="0076C8"/>
                </a:solidFill>
                <a:latin typeface="10X10" panose="020D0604000000000000" pitchFamily="50" charset="-127"/>
                <a:ea typeface="10X10" panose="020D0604000000000000" pitchFamily="50" charset="-127"/>
              </a:rPr>
              <a:t>C R</a:t>
            </a:r>
            <a:r>
              <a:rPr lang="ko-KR" altLang="en-US" dirty="0" smtClean="0">
                <a:solidFill>
                  <a:srgbClr val="0076C8"/>
                </a:solidFill>
                <a:latin typeface="10X10" panose="020D0604000000000000" pitchFamily="50" charset="-127"/>
                <a:ea typeface="10X10" panose="020D0604000000000000" pitchFamily="50" charset="-127"/>
              </a:rPr>
              <a:t>을 모두 </a:t>
            </a:r>
            <a:r>
              <a:rPr lang="ko-KR" altLang="en-US" dirty="0" smtClean="0">
                <a:latin typeface="10X10" panose="020D0604000000000000" pitchFamily="50" charset="-127"/>
                <a:ea typeface="10X10" panose="020D0604000000000000" pitchFamily="50" charset="-127"/>
              </a:rPr>
              <a:t>배워 보았습니다</a:t>
            </a:r>
            <a:r>
              <a:rPr lang="en-US" altLang="ko-KR" dirty="0" smtClean="0">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13515206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15" name="TextBox 14"/>
          <p:cNvSpPr txBox="1"/>
          <p:nvPr/>
        </p:nvSpPr>
        <p:spPr>
          <a:xfrm>
            <a:off x="3499777" y="2669739"/>
            <a:ext cx="5192448" cy="2585323"/>
          </a:xfrm>
          <a:prstGeom prst="rect">
            <a:avLst/>
          </a:prstGeom>
          <a:noFill/>
        </p:spPr>
        <p:txBody>
          <a:bodyPr wrap="none" rtlCol="0">
            <a:spAutoFit/>
          </a:bodyPr>
          <a:lstStyle/>
          <a:p>
            <a:pPr algn="ctr">
              <a:lnSpc>
                <a:spcPct val="150000"/>
              </a:lnSpc>
            </a:pPr>
            <a:r>
              <a:rPr lang="ko-KR" altLang="en-US" dirty="0" smtClean="0">
                <a:latin typeface="10X10" panose="020D0604000000000000" pitchFamily="50" charset="-127"/>
                <a:ea typeface="10X10" panose="020D0604000000000000" pitchFamily="50" charset="-127"/>
              </a:rPr>
              <a:t>오늘 실습은 여기에서 </a:t>
            </a:r>
            <a:r>
              <a:rPr lang="ko-KR" altLang="en-US" b="1" dirty="0" smtClean="0">
                <a:latin typeface="10X10" panose="020D0604000000000000" pitchFamily="50" charset="-127"/>
                <a:ea typeface="10X10" panose="020D0604000000000000" pitchFamily="50" charset="-127"/>
              </a:rPr>
              <a:t>끝</a:t>
            </a:r>
            <a:r>
              <a:rPr lang="en-US" altLang="ko-KR" dirty="0" smtClean="0">
                <a:latin typeface="10X10" panose="020D0604000000000000" pitchFamily="50" charset="-127"/>
                <a:ea typeface="10X10" panose="020D0604000000000000" pitchFamily="50" charset="-127"/>
              </a:rPr>
              <a:t>!</a:t>
            </a:r>
          </a:p>
          <a:p>
            <a:pPr algn="ctr">
              <a:lnSpc>
                <a:spcPct val="150000"/>
              </a:lnSpc>
            </a:pPr>
            <a:endParaRPr lang="en-US" altLang="ko-KR" dirty="0">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과제는 오늘 배운 </a:t>
            </a:r>
            <a:r>
              <a:rPr lang="en-US" altLang="ko-KR" dirty="0" smtClean="0">
                <a:latin typeface="10X10" panose="020D0604000000000000" pitchFamily="50" charset="-127"/>
                <a:ea typeface="10X10" panose="020D0604000000000000" pitchFamily="50" charset="-127"/>
              </a:rPr>
              <a:t>C R</a:t>
            </a:r>
            <a:r>
              <a:rPr lang="ko-KR" altLang="en-US" dirty="0" smtClean="0">
                <a:latin typeface="10X10" panose="020D0604000000000000" pitchFamily="50" charset="-127"/>
                <a:ea typeface="10X10" panose="020D0604000000000000" pitchFamily="50" charset="-127"/>
              </a:rPr>
              <a:t>을 활용해서</a:t>
            </a:r>
            <a:endParaRPr lang="en-US" altLang="ko-KR" dirty="0" smtClean="0">
              <a:latin typeface="10X10" panose="020D0604000000000000" pitchFamily="50" charset="-127"/>
              <a:ea typeface="10X10" panose="020D0604000000000000" pitchFamily="50" charset="-127"/>
            </a:endParaRPr>
          </a:p>
          <a:p>
            <a:pPr algn="ctr">
              <a:lnSpc>
                <a:spcPct val="150000"/>
              </a:lnSpc>
            </a:pPr>
            <a:r>
              <a:rPr lang="ko-KR" altLang="en-US" dirty="0" smtClean="0">
                <a:solidFill>
                  <a:srgbClr val="0076C8"/>
                </a:solidFill>
                <a:latin typeface="10X10" panose="020D0604000000000000" pitchFamily="50" charset="-127"/>
                <a:ea typeface="10X10" panose="020D0604000000000000" pitchFamily="50" charset="-127"/>
              </a:rPr>
              <a:t>게시판 형태의 웹 페이지를 만들어 보기</a:t>
            </a:r>
            <a:endParaRPr lang="en-US" altLang="ko-KR" dirty="0" smtClean="0">
              <a:solidFill>
                <a:srgbClr val="0076C8"/>
              </a:solidFill>
              <a:latin typeface="10X10" panose="020D0604000000000000" pitchFamily="50" charset="-127"/>
              <a:ea typeface="10X10" panose="020D0604000000000000" pitchFamily="50" charset="-127"/>
            </a:endParaRPr>
          </a:p>
          <a:p>
            <a:pPr algn="ctr">
              <a:lnSpc>
                <a:spcPct val="150000"/>
              </a:lnSpc>
            </a:pPr>
            <a:r>
              <a:rPr lang="ko-KR" altLang="en-US" dirty="0" smtClean="0">
                <a:latin typeface="10X10" panose="020D0604000000000000" pitchFamily="50" charset="-127"/>
                <a:ea typeface="10X10" panose="020D0604000000000000" pitchFamily="50" charset="-127"/>
              </a:rPr>
              <a:t>단</a:t>
            </a:r>
            <a:r>
              <a:rPr lang="en-US" altLang="ko-KR" dirty="0" smtClean="0">
                <a:latin typeface="10X10" panose="020D0604000000000000" pitchFamily="50" charset="-127"/>
                <a:ea typeface="10X10" panose="020D0604000000000000" pitchFamily="50" charset="-127"/>
              </a:rPr>
              <a:t>, </a:t>
            </a:r>
            <a:r>
              <a:rPr lang="ko-KR" altLang="en-US" dirty="0" smtClean="0">
                <a:latin typeface="10X10" panose="020D0604000000000000" pitchFamily="50" charset="-127"/>
                <a:ea typeface="10X10" panose="020D0604000000000000" pitchFamily="50" charset="-127"/>
              </a:rPr>
              <a:t>게시물</a:t>
            </a:r>
            <a:r>
              <a:rPr lang="en-US" altLang="ko-KR" dirty="0" smtClean="0">
                <a:latin typeface="10X10" panose="020D0604000000000000" pitchFamily="50" charset="-127"/>
                <a:ea typeface="10X10" panose="020D0604000000000000" pitchFamily="50" charset="-127"/>
              </a:rPr>
              <a:t> Model</a:t>
            </a:r>
            <a:r>
              <a:rPr lang="ko-KR" altLang="en-US" dirty="0" smtClean="0">
                <a:latin typeface="10X10" panose="020D0604000000000000" pitchFamily="50" charset="-127"/>
                <a:ea typeface="10X10" panose="020D0604000000000000" pitchFamily="50" charset="-127"/>
              </a:rPr>
              <a:t>의 필드 값은 </a:t>
            </a:r>
            <a:r>
              <a:rPr lang="en-US" altLang="ko-KR" dirty="0" smtClean="0">
                <a:solidFill>
                  <a:schemeClr val="accent4"/>
                </a:solidFill>
                <a:latin typeface="10X10" panose="020D0604000000000000" pitchFamily="50" charset="-127"/>
                <a:ea typeface="10X10" panose="020D0604000000000000" pitchFamily="50" charset="-127"/>
              </a:rPr>
              <a:t>3</a:t>
            </a:r>
            <a:r>
              <a:rPr lang="ko-KR" altLang="en-US" dirty="0" smtClean="0">
                <a:solidFill>
                  <a:schemeClr val="accent4"/>
                </a:solidFill>
                <a:latin typeface="10X10" panose="020D0604000000000000" pitchFamily="50" charset="-127"/>
                <a:ea typeface="10X10" panose="020D0604000000000000" pitchFamily="50" charset="-127"/>
              </a:rPr>
              <a:t>개 이상</a:t>
            </a:r>
            <a:r>
              <a:rPr lang="en-US" altLang="ko-KR" dirty="0" smtClean="0">
                <a:latin typeface="10X10" panose="020D0604000000000000" pitchFamily="50" charset="-127"/>
                <a:ea typeface="10X10" panose="020D0604000000000000" pitchFamily="50" charset="-127"/>
              </a:rPr>
              <a:t>,</a:t>
            </a:r>
          </a:p>
          <a:p>
            <a:pPr algn="ctr">
              <a:lnSpc>
                <a:spcPct val="150000"/>
              </a:lnSpc>
            </a:pPr>
            <a:r>
              <a:rPr lang="en-US" altLang="ko-KR" dirty="0" smtClean="0">
                <a:latin typeface="10X10" panose="020D0604000000000000" pitchFamily="50" charset="-127"/>
                <a:ea typeface="10X10" panose="020D0604000000000000" pitchFamily="50" charset="-127"/>
              </a:rPr>
              <a:t>Read</a:t>
            </a:r>
            <a:r>
              <a:rPr lang="ko-KR" altLang="en-US" dirty="0" smtClean="0">
                <a:latin typeface="10X10" panose="020D0604000000000000" pitchFamily="50" charset="-127"/>
                <a:ea typeface="10X10" panose="020D0604000000000000" pitchFamily="50" charset="-127"/>
              </a:rPr>
              <a:t>하는 페이지에서 </a:t>
            </a:r>
            <a:r>
              <a:rPr lang="ko-KR" altLang="en-US" dirty="0" smtClean="0">
                <a:solidFill>
                  <a:schemeClr val="accent4"/>
                </a:solidFill>
                <a:latin typeface="10X10" panose="020D0604000000000000" pitchFamily="50" charset="-127"/>
                <a:ea typeface="10X10" panose="020D0604000000000000" pitchFamily="50" charset="-127"/>
              </a:rPr>
              <a:t>게시물의 </a:t>
            </a:r>
            <a:r>
              <a:rPr lang="en-US" altLang="ko-KR" dirty="0" smtClean="0">
                <a:solidFill>
                  <a:schemeClr val="accent4"/>
                </a:solidFill>
                <a:latin typeface="10X10" panose="020D0604000000000000" pitchFamily="50" charset="-127"/>
                <a:ea typeface="10X10" panose="020D0604000000000000" pitchFamily="50" charset="-127"/>
              </a:rPr>
              <a:t>‘</a:t>
            </a:r>
            <a:r>
              <a:rPr lang="ko-KR" altLang="en-US" dirty="0" smtClean="0">
                <a:solidFill>
                  <a:schemeClr val="accent4"/>
                </a:solidFill>
                <a:latin typeface="10X10" panose="020D0604000000000000" pitchFamily="50" charset="-127"/>
                <a:ea typeface="10X10" panose="020D0604000000000000" pitchFamily="50" charset="-127"/>
              </a:rPr>
              <a:t>작성자</a:t>
            </a:r>
            <a:r>
              <a:rPr lang="en-US" altLang="ko-KR" dirty="0" smtClean="0">
                <a:solidFill>
                  <a:schemeClr val="accent4"/>
                </a:solidFill>
                <a:latin typeface="10X10" panose="020D0604000000000000" pitchFamily="50" charset="-127"/>
                <a:ea typeface="10X10" panose="020D0604000000000000" pitchFamily="50" charset="-127"/>
              </a:rPr>
              <a:t>’</a:t>
            </a:r>
            <a:r>
              <a:rPr lang="ko-KR" altLang="en-US" dirty="0">
                <a:solidFill>
                  <a:schemeClr val="accent4"/>
                </a:solidFill>
                <a:latin typeface="10X10" panose="020D0604000000000000" pitchFamily="50" charset="-127"/>
                <a:ea typeface="10X10" panose="020D0604000000000000" pitchFamily="50" charset="-127"/>
              </a:rPr>
              <a:t>를</a:t>
            </a:r>
            <a:r>
              <a:rPr lang="ko-KR" altLang="en-US" dirty="0" smtClean="0">
                <a:solidFill>
                  <a:schemeClr val="accent4"/>
                </a:solidFill>
                <a:latin typeface="10X10" panose="020D0604000000000000" pitchFamily="50" charset="-127"/>
                <a:ea typeface="10X10" panose="020D0604000000000000" pitchFamily="50" charset="-127"/>
              </a:rPr>
              <a:t> 알 수 있게</a:t>
            </a:r>
            <a:r>
              <a:rPr lang="en-US" altLang="ko-KR" dirty="0" smtClean="0">
                <a:solidFill>
                  <a:schemeClr val="accent4"/>
                </a:solidFill>
                <a:latin typeface="10X10" panose="020D0604000000000000" pitchFamily="50" charset="-127"/>
                <a:ea typeface="10X10" panose="020D0604000000000000" pitchFamily="50" charset="-127"/>
              </a:rPr>
              <a:t>.</a:t>
            </a:r>
          </a:p>
        </p:txBody>
      </p:sp>
    </p:spTree>
    <p:extLst>
      <p:ext uri="{BB962C8B-B14F-4D97-AF65-F5344CB8AC3E}">
        <p14:creationId xmlns:p14="http://schemas.microsoft.com/office/powerpoint/2010/main" val="4527773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6" name="그림 15"/>
          <p:cNvPicPr>
            <a:picLocks noChangeAspect="1"/>
          </p:cNvPicPr>
          <p:nvPr/>
        </p:nvPicPr>
        <p:blipFill rotWithShape="1">
          <a:blip r:embed="rId3">
            <a:extLst>
              <a:ext uri="{28A0092B-C50C-407E-A947-70E740481C1C}">
                <a14:useLocalDpi xmlns:a14="http://schemas.microsoft.com/office/drawing/2010/main" val="0"/>
              </a:ext>
            </a:extLst>
          </a:blip>
          <a:srcRect l="3123" t="11218" r="4220" b="6948"/>
          <a:stretch/>
        </p:blipFill>
        <p:spPr>
          <a:xfrm>
            <a:off x="1691640" y="1731987"/>
            <a:ext cx="8808720" cy="4667979"/>
          </a:xfrm>
          <a:prstGeom prst="rect">
            <a:avLst/>
          </a:prstGeom>
        </p:spPr>
      </p:pic>
    </p:spTree>
    <p:extLst>
      <p:ext uri="{BB962C8B-B14F-4D97-AF65-F5344CB8AC3E}">
        <p14:creationId xmlns:p14="http://schemas.microsoft.com/office/powerpoint/2010/main" val="40590446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960" y="1731987"/>
            <a:ext cx="9866080" cy="4732382"/>
          </a:xfrm>
          <a:prstGeom prst="rect">
            <a:avLst/>
          </a:prstGeom>
        </p:spPr>
      </p:pic>
    </p:spTree>
    <p:extLst>
      <p:ext uri="{BB962C8B-B14F-4D97-AF65-F5344CB8AC3E}">
        <p14:creationId xmlns:p14="http://schemas.microsoft.com/office/powerpoint/2010/main" val="17109090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직선 연결선 5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63" name="직선 연결선 62">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687216-9C76-4F29-934C-F430DF40C5FA}"/>
              </a:ext>
            </a:extLst>
          </p:cNvPr>
          <p:cNvSpPr txBox="1"/>
          <p:nvPr/>
        </p:nvSpPr>
        <p:spPr>
          <a:xfrm>
            <a:off x="108999" y="578130"/>
            <a:ext cx="684803"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3</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4946354"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Create </a:t>
            </a:r>
            <a:r>
              <a:rPr lang="ko-KR" altLang="en-US"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과제 </a:t>
            </a:r>
            <a:r>
              <a:rPr lang="en-US" altLang="ko-KR" sz="2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3/27 11:59 PM</a:t>
            </a:r>
            <a:endParaRPr lang="ko-KR" altLang="en-US" sz="11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t="6880"/>
          <a:stretch/>
        </p:blipFill>
        <p:spPr>
          <a:xfrm>
            <a:off x="1689344" y="1610067"/>
            <a:ext cx="8813313" cy="4923053"/>
          </a:xfrm>
          <a:prstGeom prst="rect">
            <a:avLst/>
          </a:prstGeom>
        </p:spPr>
      </p:pic>
    </p:spTree>
    <p:extLst>
      <p:ext uri="{BB962C8B-B14F-4D97-AF65-F5344CB8AC3E}">
        <p14:creationId xmlns:p14="http://schemas.microsoft.com/office/powerpoint/2010/main" val="32870586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E97E1"/>
        </a:solid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6F9878-777C-4CD4-9613-851CABCDFC3E}"/>
              </a:ext>
            </a:extLst>
          </p:cNvPr>
          <p:cNvSpPr txBox="1"/>
          <p:nvPr/>
        </p:nvSpPr>
        <p:spPr>
          <a:xfrm>
            <a:off x="493485" y="845304"/>
            <a:ext cx="3805953" cy="1938992"/>
          </a:xfrm>
          <a:prstGeom prst="rect">
            <a:avLst/>
          </a:prstGeom>
          <a:noFill/>
        </p:spPr>
        <p:txBody>
          <a:bodyPr wrap="square" rtlCol="0">
            <a:spAutoFit/>
          </a:bodyPr>
          <a:lstStyle/>
          <a:p>
            <a:pPr algn="dist"/>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a:t>
            </a:r>
            <a:endPar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dist"/>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 끝</a:t>
            </a:r>
            <a:r>
              <a:rPr lang="en-US" altLang="ko-KR" sz="60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60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38" name="직선 연결선 37">
            <a:extLst>
              <a:ext uri="{FF2B5EF4-FFF2-40B4-BE49-F238E27FC236}">
                <a16:creationId xmlns:a16="http://schemas.microsoft.com/office/drawing/2014/main" id="{296996A2-4570-42C8-9F0A-623D0A0B141C}"/>
              </a:ext>
            </a:extLst>
          </p:cNvPr>
          <p:cNvCxnSpPr/>
          <p:nvPr/>
        </p:nvCxnSpPr>
        <p:spPr>
          <a:xfrm>
            <a:off x="621394" y="2925316"/>
            <a:ext cx="8128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5898757E-EC0B-47E5-9EA1-43BA79ABA10A}"/>
              </a:ext>
            </a:extLst>
          </p:cNvPr>
          <p:cNvSpPr/>
          <p:nvPr/>
        </p:nvSpPr>
        <p:spPr>
          <a:xfrm>
            <a:off x="536695" y="3279679"/>
            <a:ext cx="4251205" cy="307777"/>
          </a:xfrm>
          <a:prstGeom prst="rect">
            <a:avLst/>
          </a:prstGeom>
          <a:noFill/>
        </p:spPr>
        <p:txBody>
          <a:bodyPr wrap="square" rtlCol="0">
            <a:spAutoFit/>
          </a:bodyPr>
          <a:lstStyle/>
          <a:p>
            <a:pPr algn="just"/>
            <a:r>
              <a:rPr lang="ko-KR" altLang="en-US" sz="1400" dirty="0" err="1"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뒷풀이</a:t>
            </a:r>
            <a:r>
              <a:rPr lang="ko-KR" altLang="en-US"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 갈 사람</a:t>
            </a:r>
            <a:r>
              <a:rPr lang="en-US" altLang="ko-KR" sz="14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14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61539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49" name="직선 연결선 48">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6" name="직사각형 95">
            <a:extLst>
              <a:ext uri="{FF2B5EF4-FFF2-40B4-BE49-F238E27FC236}">
                <a16:creationId xmlns:a16="http://schemas.microsoft.com/office/drawing/2014/main" id="{8A2DE3A2-AD53-4BE7-9961-6DEFBBF5BB84}"/>
              </a:ext>
            </a:extLst>
          </p:cNvPr>
          <p:cNvSpPr/>
          <p:nvPr/>
        </p:nvSpPr>
        <p:spPr>
          <a:xfrm>
            <a:off x="778113" y="578130"/>
            <a:ext cx="273664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MTV </a:t>
            </a:r>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패턴</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52" name="직선 연결선 51">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0" name="모서리가 둥근 직사각형 9"/>
          <p:cNvSpPr/>
          <p:nvPr/>
        </p:nvSpPr>
        <p:spPr>
          <a:xfrm>
            <a:off x="2841172" y="1839686"/>
            <a:ext cx="6509657" cy="4550229"/>
          </a:xfrm>
          <a:prstGeom prst="roundRect">
            <a:avLst>
              <a:gd name="adj" fmla="val 11165"/>
            </a:avLst>
          </a:prstGeom>
          <a:noFill/>
          <a:ln w="25400">
            <a:solidFill>
              <a:srgbClr val="5E97E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5513949" y="1839686"/>
            <a:ext cx="1164101" cy="461665"/>
          </a:xfrm>
          <a:prstGeom prst="rect">
            <a:avLst/>
          </a:prstGeom>
          <a:noFill/>
        </p:spPr>
        <p:txBody>
          <a:bodyPr wrap="none" rtlCol="0">
            <a:spAutoFit/>
          </a:bodyPr>
          <a:lstStyle/>
          <a:p>
            <a:r>
              <a:rPr lang="en-US" altLang="ko-KR" sz="2400" dirty="0" smtClean="0">
                <a:solidFill>
                  <a:srgbClr val="5E97E1"/>
                </a:solidFill>
                <a:latin typeface="10X10" panose="020D0604000000000000" pitchFamily="50" charset="-127"/>
                <a:ea typeface="10X10" panose="020D0604000000000000" pitchFamily="50" charset="-127"/>
              </a:rPr>
              <a:t>Django</a:t>
            </a:r>
            <a:endParaRPr lang="ko-KR" altLang="en-US" sz="2400" dirty="0">
              <a:solidFill>
                <a:srgbClr val="5E97E1"/>
              </a:solidFill>
              <a:latin typeface="10X10" panose="020D0604000000000000" pitchFamily="50" charset="-127"/>
              <a:ea typeface="10X10" panose="020D0604000000000000" pitchFamily="50" charset="-127"/>
            </a:endParaRPr>
          </a:p>
        </p:txBody>
      </p:sp>
      <p:grpSp>
        <p:nvGrpSpPr>
          <p:cNvPr id="20" name="그룹 19"/>
          <p:cNvGrpSpPr/>
          <p:nvPr/>
        </p:nvGrpSpPr>
        <p:grpSpPr>
          <a:xfrm>
            <a:off x="6632170" y="2309481"/>
            <a:ext cx="2133600" cy="1989985"/>
            <a:chOff x="3222172" y="2070518"/>
            <a:chExt cx="2133600" cy="1989985"/>
          </a:xfrm>
        </p:grpSpPr>
        <p:sp>
          <p:nvSpPr>
            <p:cNvPr id="12" name="직사각형 11"/>
            <p:cNvSpPr/>
            <p:nvPr/>
          </p:nvSpPr>
          <p:spPr>
            <a:xfrm>
              <a:off x="3222172" y="2821710"/>
              <a:ext cx="2133600" cy="8569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13" name="사다리꼴 12"/>
            <p:cNvSpPr/>
            <p:nvPr/>
          </p:nvSpPr>
          <p:spPr>
            <a:xfrm rot="10800000">
              <a:off x="3348808" y="2440136"/>
              <a:ext cx="674914" cy="381000"/>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26" name="사다리꼴 25"/>
            <p:cNvSpPr/>
            <p:nvPr/>
          </p:nvSpPr>
          <p:spPr>
            <a:xfrm>
              <a:off x="4671922" y="3679503"/>
              <a:ext cx="674914" cy="381000"/>
            </a:xfrm>
            <a:prstGeom prst="trapezoi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DD74"/>
                </a:solidFill>
              </a:endParaRPr>
            </a:p>
          </p:txBody>
        </p:sp>
        <p:sp>
          <p:nvSpPr>
            <p:cNvPr id="15" name="TextBox 14"/>
            <p:cNvSpPr txBox="1"/>
            <p:nvPr/>
          </p:nvSpPr>
          <p:spPr>
            <a:xfrm>
              <a:off x="3323850" y="2070518"/>
              <a:ext cx="69987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View</a:t>
              </a:r>
              <a:endParaRPr lang="ko-KR" altLang="en-US" dirty="0">
                <a:latin typeface="10X10" panose="020D0604000000000000" pitchFamily="50" charset="-127"/>
                <a:ea typeface="10X10" panose="020D0604000000000000" pitchFamily="50" charset="-127"/>
              </a:endParaRPr>
            </a:p>
          </p:txBody>
        </p:sp>
        <p:sp>
          <p:nvSpPr>
            <p:cNvPr id="28" name="TextBox 27"/>
            <p:cNvSpPr txBox="1"/>
            <p:nvPr/>
          </p:nvSpPr>
          <p:spPr>
            <a:xfrm>
              <a:off x="3988248" y="3065510"/>
              <a:ext cx="601447"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F(X)</a:t>
              </a:r>
              <a:endParaRPr lang="ko-KR" altLang="en-US" dirty="0">
                <a:latin typeface="10X10" panose="020D0604000000000000" pitchFamily="50" charset="-127"/>
                <a:ea typeface="10X10" panose="020D0604000000000000" pitchFamily="50" charset="-127"/>
              </a:endParaRPr>
            </a:p>
          </p:txBody>
        </p:sp>
      </p:grpSp>
      <p:grpSp>
        <p:nvGrpSpPr>
          <p:cNvPr id="3" name="그룹 2"/>
          <p:cNvGrpSpPr/>
          <p:nvPr/>
        </p:nvGrpSpPr>
        <p:grpSpPr>
          <a:xfrm>
            <a:off x="5633411" y="4460166"/>
            <a:ext cx="2250789" cy="1780537"/>
            <a:chOff x="6427303" y="4160830"/>
            <a:chExt cx="2250789" cy="1780537"/>
          </a:xfrm>
        </p:grpSpPr>
        <p:pic>
          <p:nvPicPr>
            <p:cNvPr id="17" name="그림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894" y="4317169"/>
              <a:ext cx="1624198" cy="1624198"/>
            </a:xfrm>
            <a:prstGeom prst="rect">
              <a:avLst/>
            </a:prstGeom>
          </p:spPr>
        </p:pic>
        <p:sp>
          <p:nvSpPr>
            <p:cNvPr id="31" name="TextBox 30"/>
            <p:cNvSpPr txBox="1"/>
            <p:nvPr/>
          </p:nvSpPr>
          <p:spPr>
            <a:xfrm>
              <a:off x="6427303" y="4160830"/>
              <a:ext cx="1162562"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Template</a:t>
              </a:r>
              <a:endParaRPr lang="ko-KR" altLang="en-US" dirty="0">
                <a:latin typeface="10X10" panose="020D0604000000000000" pitchFamily="50" charset="-127"/>
                <a:ea typeface="10X10" panose="020D0604000000000000" pitchFamily="50" charset="-127"/>
              </a:endParaRPr>
            </a:p>
          </p:txBody>
        </p:sp>
      </p:grpSp>
      <p:grpSp>
        <p:nvGrpSpPr>
          <p:cNvPr id="2" name="그룹 1"/>
          <p:cNvGrpSpPr/>
          <p:nvPr/>
        </p:nvGrpSpPr>
        <p:grpSpPr>
          <a:xfrm>
            <a:off x="3075350" y="2768845"/>
            <a:ext cx="2831945" cy="2246630"/>
            <a:chOff x="3165922" y="2303628"/>
            <a:chExt cx="2831945" cy="2246630"/>
          </a:xfrm>
        </p:grpSpPr>
        <p:pic>
          <p:nvPicPr>
            <p:cNvPr id="18" name="그림 1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06546" y="2303628"/>
              <a:ext cx="1691321" cy="1691321"/>
            </a:xfrm>
            <a:prstGeom prst="rect">
              <a:avLst/>
            </a:prstGeom>
          </p:spPr>
        </p:pic>
        <p:pic>
          <p:nvPicPr>
            <p:cNvPr id="19" name="그림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3805" y="3143424"/>
              <a:ext cx="1406834" cy="1406834"/>
            </a:xfrm>
            <a:prstGeom prst="rect">
              <a:avLst/>
            </a:prstGeom>
          </p:spPr>
        </p:pic>
        <p:sp>
          <p:nvSpPr>
            <p:cNvPr id="34" name="TextBox 33"/>
            <p:cNvSpPr txBox="1"/>
            <p:nvPr/>
          </p:nvSpPr>
          <p:spPr>
            <a:xfrm>
              <a:off x="3165922" y="2848915"/>
              <a:ext cx="845103" cy="369332"/>
            </a:xfrm>
            <a:prstGeom prst="rect">
              <a:avLst/>
            </a:prstGeom>
            <a:noFill/>
          </p:spPr>
          <p:txBody>
            <a:bodyPr wrap="none" rtlCol="0">
              <a:spAutoFit/>
            </a:bodyPr>
            <a:lstStyle/>
            <a:p>
              <a:r>
                <a:rPr lang="en-US" altLang="ko-KR" dirty="0" smtClean="0">
                  <a:latin typeface="10X10" panose="020D0604000000000000" pitchFamily="50" charset="-127"/>
                  <a:ea typeface="10X10" panose="020D0604000000000000" pitchFamily="50" charset="-127"/>
                </a:rPr>
                <a:t>Model</a:t>
              </a:r>
              <a:endParaRPr lang="ko-KR" altLang="en-US" dirty="0">
                <a:latin typeface="10X10" panose="020D0604000000000000" pitchFamily="50" charset="-127"/>
                <a:ea typeface="10X10" panose="020D0604000000000000" pitchFamily="50" charset="-127"/>
              </a:endParaRPr>
            </a:p>
          </p:txBody>
        </p:sp>
      </p:grpSp>
    </p:spTree>
    <p:extLst>
      <p:ext uri="{BB962C8B-B14F-4D97-AF65-F5344CB8AC3E}">
        <p14:creationId xmlns:p14="http://schemas.microsoft.com/office/powerpoint/2010/main" val="520811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2403222" cy="830997"/>
          </a:xfrm>
          <a:prstGeom prst="rect">
            <a:avLst/>
          </a:prstGeom>
        </p:spPr>
        <p:txBody>
          <a:bodyPr wrap="none">
            <a:spAutoFit/>
          </a:bodyPr>
          <a:lstStyle/>
          <a:p>
            <a:r>
              <a:rPr lang="ko-KR" altLang="en-US"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학습목표</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91012" y="3134344"/>
            <a:ext cx="6009979" cy="1290353"/>
          </a:xfrm>
          <a:prstGeom prst="rect">
            <a:avLst/>
          </a:prstGeom>
          <a:noFill/>
        </p:spPr>
        <p:txBody>
          <a:bodyPr wrap="none" rtlCol="0">
            <a:spAutoFit/>
          </a:bodyPr>
          <a:lstStyle/>
          <a:p>
            <a:pPr algn="ctr">
              <a:lnSpc>
                <a:spcPct val="150000"/>
              </a:lnSpc>
            </a:pPr>
            <a:r>
              <a:rPr lang="en-US" altLang="ko-KR" dirty="0">
                <a:latin typeface="10X10" panose="020D0604000000000000" pitchFamily="50" charset="-127"/>
                <a:ea typeface="10X10" panose="020D0604000000000000" pitchFamily="50" charset="-127"/>
              </a:rPr>
              <a:t>Model</a:t>
            </a:r>
            <a:r>
              <a:rPr lang="ko-KR" altLang="en-US" dirty="0">
                <a:latin typeface="10X10" panose="020D0604000000000000" pitchFamily="50" charset="-127"/>
                <a:ea typeface="10X10" panose="020D0604000000000000" pitchFamily="50" charset="-127"/>
              </a:rPr>
              <a:t>에 데이터를 어떻게 담는지</a:t>
            </a:r>
            <a:r>
              <a:rPr lang="en-US" altLang="ko-KR" dirty="0">
                <a:latin typeface="10X10" panose="020D0604000000000000" pitchFamily="50" charset="-127"/>
                <a:ea typeface="10X10" panose="020D0604000000000000" pitchFamily="50" charset="-127"/>
              </a:rPr>
              <a:t>,</a:t>
            </a:r>
          </a:p>
          <a:p>
            <a:pPr algn="ctr">
              <a:lnSpc>
                <a:spcPct val="150000"/>
              </a:lnSpc>
            </a:pPr>
            <a:r>
              <a:rPr lang="en-US" altLang="ko-KR" dirty="0">
                <a:latin typeface="10X10" panose="020D0604000000000000" pitchFamily="50" charset="-127"/>
                <a:ea typeface="10X10" panose="020D0604000000000000" pitchFamily="50" charset="-127"/>
              </a:rPr>
              <a:t>Model</a:t>
            </a:r>
            <a:r>
              <a:rPr lang="ko-KR" altLang="en-US" dirty="0">
                <a:latin typeface="10X10" panose="020D0604000000000000" pitchFamily="50" charset="-127"/>
                <a:ea typeface="10X10" panose="020D0604000000000000" pitchFamily="50" charset="-127"/>
              </a:rPr>
              <a:t>의 데이터를 어떻게 뷰로 넘겨서 가공</a:t>
            </a:r>
            <a:r>
              <a:rPr lang="en-US" altLang="ko-KR" dirty="0">
                <a:latin typeface="10X10" panose="020D0604000000000000" pitchFamily="50" charset="-127"/>
                <a:ea typeface="10X10" panose="020D0604000000000000" pitchFamily="50" charset="-127"/>
              </a:rPr>
              <a:t>, </a:t>
            </a:r>
            <a:r>
              <a:rPr lang="ko-KR" altLang="en-US" dirty="0">
                <a:latin typeface="10X10" panose="020D0604000000000000" pitchFamily="50" charset="-127"/>
                <a:ea typeface="10X10" panose="020D0604000000000000" pitchFamily="50" charset="-127"/>
              </a:rPr>
              <a:t>생산할 수 있는지</a:t>
            </a:r>
            <a:r>
              <a:rPr lang="en-US" altLang="ko-KR" dirty="0">
                <a:latin typeface="10X10" panose="020D0604000000000000" pitchFamily="50" charset="-127"/>
                <a:ea typeface="10X10" panose="020D0604000000000000" pitchFamily="50" charset="-127"/>
              </a:rPr>
              <a:t>,</a:t>
            </a:r>
          </a:p>
          <a:p>
            <a:pPr algn="ctr">
              <a:lnSpc>
                <a:spcPct val="150000"/>
              </a:lnSpc>
            </a:pPr>
            <a:r>
              <a:rPr lang="ko-KR" altLang="en-US" dirty="0">
                <a:latin typeface="10X10" panose="020D0604000000000000" pitchFamily="50" charset="-127"/>
                <a:ea typeface="10X10" panose="020D0604000000000000" pitchFamily="50" charset="-127"/>
              </a:rPr>
              <a:t>그리고 생산된 데이터를 어떻게 화면에 띄울 수 있는지</a:t>
            </a:r>
            <a:endParaRPr lang="en-US" altLang="ko-KR"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4049341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88BF0B2A-0E8E-469A-9124-502BC5667022}"/>
              </a:ext>
            </a:extLst>
          </p:cNvPr>
          <p:cNvSpPr/>
          <p:nvPr/>
        </p:nvSpPr>
        <p:spPr>
          <a:xfrm>
            <a:off x="3245773" y="2690558"/>
            <a:ext cx="5070767" cy="238155"/>
          </a:xfrm>
          <a:prstGeom prst="rect">
            <a:avLst/>
          </a:prstGeom>
          <a:solidFill>
            <a:srgbClr val="5E97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1687216-9C76-4F29-934C-F430DF40C5FA}"/>
              </a:ext>
            </a:extLst>
          </p:cNvPr>
          <p:cNvSpPr txBox="1"/>
          <p:nvPr/>
        </p:nvSpPr>
        <p:spPr>
          <a:xfrm>
            <a:off x="108999" y="578130"/>
            <a:ext cx="753732" cy="830997"/>
          </a:xfrm>
          <a:prstGeom prst="rect">
            <a:avLst/>
          </a:prstGeom>
          <a:noFill/>
        </p:spPr>
        <p:txBody>
          <a:bodyPr wrap="none" rtlCol="0">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0.</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744388"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CRUD</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90B494D4-A43C-483E-88E0-62F3E245615B}"/>
              </a:ext>
            </a:extLst>
          </p:cNvPr>
          <p:cNvSpPr/>
          <p:nvPr/>
        </p:nvSpPr>
        <p:spPr>
          <a:xfrm>
            <a:off x="6989191" y="-1586878"/>
            <a:ext cx="4468211" cy="338554"/>
          </a:xfrm>
          <a:prstGeom prst="rect">
            <a:avLst/>
          </a:prstGeom>
        </p:spPr>
        <p:txBody>
          <a:bodyPr wrap="none">
            <a:spAutoFit/>
          </a:bodyPr>
          <a:lstStyle/>
          <a:p>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a:t>
            </a:r>
            <a:endParaRPr lang="ko-KR" altLang="en-US"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5" name="그룹 14">
            <a:extLst>
              <a:ext uri="{FF2B5EF4-FFF2-40B4-BE49-F238E27FC236}">
                <a16:creationId xmlns:a16="http://schemas.microsoft.com/office/drawing/2014/main" id="{00EB52B8-E8BA-4392-912D-1240A036D91B}"/>
              </a:ext>
            </a:extLst>
          </p:cNvPr>
          <p:cNvGrpSpPr/>
          <p:nvPr/>
        </p:nvGrpSpPr>
        <p:grpSpPr>
          <a:xfrm>
            <a:off x="6506614" y="-1770056"/>
            <a:ext cx="557358" cy="584775"/>
            <a:chOff x="10301142" y="1020111"/>
            <a:chExt cx="1210672" cy="584775"/>
          </a:xfrm>
        </p:grpSpPr>
        <p:sp>
          <p:nvSpPr>
            <p:cNvPr id="16" name="직사각형 15">
              <a:extLst>
                <a:ext uri="{FF2B5EF4-FFF2-40B4-BE49-F238E27FC236}">
                  <a16:creationId xmlns:a16="http://schemas.microsoft.com/office/drawing/2014/main" id="{C4B03D53-8D8C-468F-B454-CF7BAD816DC9}"/>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0</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sp>
          <p:nvSpPr>
            <p:cNvPr id="17" name="직사각형 16">
              <a:extLst>
                <a:ext uri="{FF2B5EF4-FFF2-40B4-BE49-F238E27FC236}">
                  <a16:creationId xmlns:a16="http://schemas.microsoft.com/office/drawing/2014/main" id="{146E4EA9-1605-4F82-8D82-7683B5E321A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1</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grpSp>
      <p:sp>
        <p:nvSpPr>
          <p:cNvPr id="11" name="TextBox 10"/>
          <p:cNvSpPr txBox="1"/>
          <p:nvPr/>
        </p:nvSpPr>
        <p:spPr>
          <a:xfrm>
            <a:off x="3175970" y="3328184"/>
            <a:ext cx="5840060" cy="1938992"/>
          </a:xfrm>
          <a:prstGeom prst="rect">
            <a:avLst/>
          </a:prstGeom>
          <a:noFill/>
        </p:spPr>
        <p:txBody>
          <a:bodyPr wrap="none" rtlCol="0">
            <a:spAutoFit/>
          </a:bodyPr>
          <a:lstStyle/>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C</a:t>
            </a:r>
            <a:r>
              <a:rPr lang="en-US" altLang="ko-KR" sz="2000" dirty="0" smtClean="0">
                <a:latin typeface="10X10" panose="020D0604000000000000" pitchFamily="50" charset="-127"/>
                <a:ea typeface="10X10" panose="020D0604000000000000" pitchFamily="50" charset="-127"/>
              </a:rPr>
              <a:t>reate		</a:t>
            </a:r>
            <a:r>
              <a:rPr lang="ko-KR" altLang="en-US" sz="2000" dirty="0" smtClean="0">
                <a:latin typeface="10X10" panose="020D0604000000000000" pitchFamily="50" charset="-127"/>
                <a:ea typeface="10X10" panose="020D0604000000000000" pitchFamily="50" charset="-127"/>
              </a:rPr>
              <a:t>▶</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게시물을 만들고</a:t>
            </a:r>
            <a:r>
              <a:rPr lang="en-US" altLang="ko-KR" sz="2000" dirty="0" smtClean="0">
                <a:latin typeface="10X10" panose="020D0604000000000000" pitchFamily="50" charset="-127"/>
                <a:ea typeface="10X10" panose="020D0604000000000000" pitchFamily="50" charset="-127"/>
              </a:rPr>
              <a:t>	</a:t>
            </a: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R</a:t>
            </a:r>
            <a:r>
              <a:rPr lang="en-US" altLang="ko-KR" sz="2000" dirty="0" smtClean="0">
                <a:latin typeface="10X10" panose="020D0604000000000000" pitchFamily="50" charset="-127"/>
                <a:ea typeface="10X10" panose="020D0604000000000000" pitchFamily="50" charset="-127"/>
              </a:rPr>
              <a:t>ead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게시물 목록을 읽고</a:t>
            </a:r>
            <a:endParaRPr lang="en-US" altLang="ko-KR" sz="2000" dirty="0" smtClean="0">
              <a:latin typeface="10X10" panose="020D0604000000000000" pitchFamily="50" charset="-127"/>
              <a:ea typeface="10X10" panose="020D0604000000000000" pitchFamily="50" charset="-127"/>
            </a:endParaRP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U</a:t>
            </a:r>
            <a:r>
              <a:rPr lang="en-US" altLang="ko-KR" sz="2000" dirty="0" smtClean="0">
                <a:latin typeface="10X10" panose="020D0604000000000000" pitchFamily="50" charset="-127"/>
                <a:ea typeface="10X10" panose="020D0604000000000000" pitchFamily="50" charset="-127"/>
              </a:rPr>
              <a:t>pdate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내가 쓴 게시물을 수정하고</a:t>
            </a:r>
            <a:endParaRPr lang="en-US" altLang="ko-KR" sz="2000" dirty="0" smtClean="0">
              <a:latin typeface="10X10" panose="020D0604000000000000" pitchFamily="50" charset="-127"/>
              <a:ea typeface="10X10" panose="020D0604000000000000" pitchFamily="50" charset="-127"/>
            </a:endParaRPr>
          </a:p>
          <a:p>
            <a:pPr>
              <a:lnSpc>
                <a:spcPct val="150000"/>
              </a:lnSpc>
            </a:pPr>
            <a:r>
              <a:rPr lang="en-US" altLang="ko-KR" sz="2000" dirty="0" smtClean="0">
                <a:solidFill>
                  <a:srgbClr val="0076C8"/>
                </a:solidFill>
                <a:latin typeface="10X10" panose="020D0604000000000000" pitchFamily="50" charset="-127"/>
                <a:ea typeface="10X10" panose="020D0604000000000000" pitchFamily="50" charset="-127"/>
              </a:rPr>
              <a:t>D</a:t>
            </a:r>
            <a:r>
              <a:rPr lang="en-US" altLang="ko-KR" sz="2000" dirty="0" smtClean="0">
                <a:latin typeface="10X10" panose="020D0604000000000000" pitchFamily="50" charset="-127"/>
                <a:ea typeface="10X10" panose="020D0604000000000000" pitchFamily="50" charset="-127"/>
              </a:rPr>
              <a:t>elete		</a:t>
            </a:r>
            <a:r>
              <a:rPr lang="ko-KR" altLang="en-US" sz="2000" dirty="0" smtClean="0">
                <a:latin typeface="10X10" panose="020D0604000000000000" pitchFamily="50" charset="-127"/>
                <a:ea typeface="10X10" panose="020D0604000000000000" pitchFamily="50" charset="-127"/>
              </a:rPr>
              <a:t>▶ </a:t>
            </a:r>
            <a:r>
              <a:rPr lang="en-US" altLang="ko-KR" sz="2000" dirty="0" smtClean="0">
                <a:latin typeface="10X10" panose="020D0604000000000000" pitchFamily="50" charset="-127"/>
                <a:ea typeface="10X10" panose="020D0604000000000000" pitchFamily="50" charset="-127"/>
              </a:rPr>
              <a:t>	</a:t>
            </a:r>
            <a:r>
              <a:rPr lang="ko-KR" altLang="en-US" sz="2000" dirty="0" smtClean="0">
                <a:latin typeface="10X10" panose="020D0604000000000000" pitchFamily="50" charset="-127"/>
                <a:ea typeface="10X10" panose="020D0604000000000000" pitchFamily="50" charset="-127"/>
              </a:rPr>
              <a:t>내가 쓴 게시물을 삭제한다 </a:t>
            </a:r>
            <a:r>
              <a:rPr lang="en-US" altLang="ko-KR" sz="2000" dirty="0" smtClean="0">
                <a:latin typeface="10X10" panose="020D0604000000000000" pitchFamily="50" charset="-127"/>
                <a:ea typeface="10X10" panose="020D0604000000000000" pitchFamily="50" charset="-127"/>
              </a:rPr>
              <a:t>!</a:t>
            </a:r>
          </a:p>
        </p:txBody>
      </p:sp>
      <p:sp>
        <p:nvSpPr>
          <p:cNvPr id="2" name="직사각형 1"/>
          <p:cNvSpPr/>
          <p:nvPr/>
        </p:nvSpPr>
        <p:spPr>
          <a:xfrm>
            <a:off x="3136042" y="2413559"/>
            <a:ext cx="5290231" cy="553998"/>
          </a:xfrm>
          <a:prstGeom prst="rect">
            <a:avLst/>
          </a:prstGeom>
        </p:spPr>
        <p:txBody>
          <a:bodyPr wrap="none">
            <a:spAutoFit/>
          </a:bodyPr>
          <a:lstStyle/>
          <a:p>
            <a:pPr algn="ctr">
              <a:lnSpc>
                <a:spcPct val="150000"/>
              </a:lnSpc>
            </a:pPr>
            <a:r>
              <a:rPr lang="en-US" altLang="ko-KR" sz="2000" b="1" dirty="0">
                <a:solidFill>
                  <a:srgbClr val="0076C8"/>
                </a:solidFill>
                <a:latin typeface="10X10" panose="020D0604000000000000" pitchFamily="50" charset="-127"/>
                <a:ea typeface="10X10" panose="020D0604000000000000" pitchFamily="50" charset="-127"/>
              </a:rPr>
              <a:t>CRUD</a:t>
            </a:r>
            <a:r>
              <a:rPr lang="ko-KR" altLang="en-US" sz="2000" b="1" dirty="0">
                <a:latin typeface="10X10" panose="020D0604000000000000" pitchFamily="50" charset="-127"/>
                <a:ea typeface="10X10" panose="020D0604000000000000" pitchFamily="50" charset="-127"/>
              </a:rPr>
              <a:t>란 무엇일까요</a:t>
            </a:r>
            <a:r>
              <a:rPr lang="en-US" altLang="ko-KR" sz="2000" b="1" dirty="0" smtClean="0">
                <a:latin typeface="10X10" panose="020D0604000000000000" pitchFamily="50" charset="-127"/>
                <a:ea typeface="10X10" panose="020D0604000000000000" pitchFamily="50" charset="-127"/>
              </a:rPr>
              <a:t>? = </a:t>
            </a:r>
            <a:r>
              <a:rPr lang="ko-KR" altLang="en-US" sz="2000" b="1" dirty="0" smtClean="0">
                <a:latin typeface="10X10" panose="020D0604000000000000" pitchFamily="50" charset="-127"/>
                <a:ea typeface="10X10" panose="020D0604000000000000" pitchFamily="50" charset="-127"/>
              </a:rPr>
              <a:t>사실상 게시판의 모든 기능</a:t>
            </a:r>
            <a:endParaRPr lang="en-US" altLang="ko-KR" sz="2000" b="1" dirty="0">
              <a:latin typeface="10X10" panose="020D0604000000000000" pitchFamily="50" charset="-127"/>
              <a:ea typeface="10X10" panose="020D0604000000000000" pitchFamily="50" charset="-127"/>
            </a:endParaRPr>
          </a:p>
        </p:txBody>
      </p:sp>
    </p:spTree>
    <p:extLst>
      <p:ext uri="{BB962C8B-B14F-4D97-AF65-F5344CB8AC3E}">
        <p14:creationId xmlns:p14="http://schemas.microsoft.com/office/powerpoint/2010/main" val="113420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90B494D4-A43C-483E-88E0-62F3E245615B}"/>
              </a:ext>
            </a:extLst>
          </p:cNvPr>
          <p:cNvSpPr/>
          <p:nvPr/>
        </p:nvSpPr>
        <p:spPr>
          <a:xfrm>
            <a:off x="6989191" y="-1586878"/>
            <a:ext cx="4468211" cy="338554"/>
          </a:xfrm>
          <a:prstGeom prst="rect">
            <a:avLst/>
          </a:prstGeom>
        </p:spPr>
        <p:txBody>
          <a:bodyPr wrap="none">
            <a:spAutoFit/>
          </a:bodyPr>
          <a:lstStyle/>
          <a:p>
            <a:r>
              <a:rPr lang="en-US" altLang="ko-KR"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The quick brown fox jumps over the lazy dog.</a:t>
            </a:r>
            <a:endParaRPr lang="ko-KR" altLang="en-US" sz="16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grpSp>
        <p:nvGrpSpPr>
          <p:cNvPr id="15" name="그룹 14">
            <a:extLst>
              <a:ext uri="{FF2B5EF4-FFF2-40B4-BE49-F238E27FC236}">
                <a16:creationId xmlns:a16="http://schemas.microsoft.com/office/drawing/2014/main" id="{00EB52B8-E8BA-4392-912D-1240A036D91B}"/>
              </a:ext>
            </a:extLst>
          </p:cNvPr>
          <p:cNvGrpSpPr/>
          <p:nvPr/>
        </p:nvGrpSpPr>
        <p:grpSpPr>
          <a:xfrm>
            <a:off x="6506614" y="-1770056"/>
            <a:ext cx="557358" cy="584775"/>
            <a:chOff x="10301142" y="1020111"/>
            <a:chExt cx="1210672" cy="584775"/>
          </a:xfrm>
        </p:grpSpPr>
        <p:sp>
          <p:nvSpPr>
            <p:cNvPr id="16" name="직사각형 15">
              <a:extLst>
                <a:ext uri="{FF2B5EF4-FFF2-40B4-BE49-F238E27FC236}">
                  <a16:creationId xmlns:a16="http://schemas.microsoft.com/office/drawing/2014/main" id="{C4B03D53-8D8C-468F-B454-CF7BAD816DC9}"/>
                </a:ext>
              </a:extLst>
            </p:cNvPr>
            <p:cNvSpPr/>
            <p:nvPr/>
          </p:nvSpPr>
          <p:spPr>
            <a:xfrm>
              <a:off x="10301142"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0</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sp>
          <p:nvSpPr>
            <p:cNvPr id="17" name="직사각형 16">
              <a:extLst>
                <a:ext uri="{FF2B5EF4-FFF2-40B4-BE49-F238E27FC236}">
                  <a16:creationId xmlns:a16="http://schemas.microsoft.com/office/drawing/2014/main" id="{146E4EA9-1605-4F82-8D82-7683B5E321AB}"/>
                </a:ext>
              </a:extLst>
            </p:cNvPr>
            <p:cNvSpPr/>
            <p:nvPr/>
          </p:nvSpPr>
          <p:spPr>
            <a:xfrm>
              <a:off x="10814756" y="1020111"/>
              <a:ext cx="697058" cy="584775"/>
            </a:xfrm>
            <a:prstGeom prst="rect">
              <a:avLst/>
            </a:prstGeom>
          </p:spPr>
          <p:txBody>
            <a:bodyPr wrap="square">
              <a:spAutoFit/>
            </a:bodyPr>
            <a:lstStyle/>
            <a:p>
              <a:pPr algn="ctr"/>
              <a:r>
                <a:rPr lang="en-US" altLang="ko-KR"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rPr>
                <a:t>1</a:t>
              </a:r>
              <a:endParaRPr lang="ko-KR" altLang="en-US" sz="3200" dirty="0">
                <a:ln>
                  <a:solidFill>
                    <a:schemeClr val="accent1">
                      <a:shade val="50000"/>
                      <a:alpha val="0"/>
                    </a:schemeClr>
                  </a:solidFill>
                </a:ln>
                <a:solidFill>
                  <a:schemeClr val="bg1">
                    <a:lumMod val="50000"/>
                  </a:schemeClr>
                </a:solidFill>
                <a:latin typeface="10X10" panose="020D0604000000000000" pitchFamily="50" charset="-127"/>
                <a:ea typeface="10X10" panose="020D0604000000000000" pitchFamily="50" charset="-127"/>
              </a:endParaRPr>
            </a:p>
          </p:txBody>
        </p:sp>
      </p:grpSp>
      <p:sp>
        <p:nvSpPr>
          <p:cNvPr id="19" name="타원 18">
            <a:extLst>
              <a:ext uri="{FF2B5EF4-FFF2-40B4-BE49-F238E27FC236}">
                <a16:creationId xmlns:a16="http://schemas.microsoft.com/office/drawing/2014/main" id="{C2A0BF4E-1012-4B44-988D-C6DF1ED6A8F7}"/>
              </a:ext>
            </a:extLst>
          </p:cNvPr>
          <p:cNvSpPr/>
          <p:nvPr/>
        </p:nvSpPr>
        <p:spPr>
          <a:xfrm>
            <a:off x="1903927" y="2667113"/>
            <a:ext cx="2198688" cy="2198688"/>
          </a:xfrm>
          <a:prstGeom prst="ellipse">
            <a:avLst/>
          </a:prstGeom>
          <a:solidFill>
            <a:srgbClr val="FFDD74"/>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0" name="직사각형 19">
            <a:extLst>
              <a:ext uri="{FF2B5EF4-FFF2-40B4-BE49-F238E27FC236}">
                <a16:creationId xmlns:a16="http://schemas.microsoft.com/office/drawing/2014/main" id="{C64275D6-6EA1-4964-9130-2A23F8D5F82E}"/>
              </a:ext>
            </a:extLst>
          </p:cNvPr>
          <p:cNvSpPr/>
          <p:nvPr/>
        </p:nvSpPr>
        <p:spPr>
          <a:xfrm>
            <a:off x="2031379"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데이터를 다루는 녀석</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chemeClr val="bg1"/>
                </a:solidFill>
                <a:latin typeface="10X10" panose="020D0604000000000000" pitchFamily="50" charset="-127"/>
                <a:ea typeface="10X10" panose="020D0604000000000000" pitchFamily="50" charset="-127"/>
              </a:rPr>
              <a:t>요리사</a:t>
            </a:r>
            <a:endParaRPr lang="ko-KR" altLang="en-US" sz="1600" spc="-120" dirty="0">
              <a:ln>
                <a:solidFill>
                  <a:schemeClr val="accent1">
                    <a:shade val="50000"/>
                    <a:alpha val="0"/>
                  </a:schemeClr>
                </a:solidFill>
              </a:ln>
              <a:solidFill>
                <a:schemeClr val="bg1"/>
              </a:solidFill>
              <a:latin typeface="10X10" panose="020D0604000000000000" pitchFamily="50" charset="-127"/>
              <a:ea typeface="10X10" panose="020D0604000000000000" pitchFamily="50" charset="-127"/>
            </a:endParaRPr>
          </a:p>
        </p:txBody>
      </p:sp>
      <p:pic>
        <p:nvPicPr>
          <p:cNvPr id="21" name="그림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661" y="2922005"/>
            <a:ext cx="720000" cy="720000"/>
          </a:xfrm>
          <a:prstGeom prst="rect">
            <a:avLst/>
          </a:prstGeom>
        </p:spPr>
      </p:pic>
      <p:grpSp>
        <p:nvGrpSpPr>
          <p:cNvPr id="22" name="그룹 21"/>
          <p:cNvGrpSpPr/>
          <p:nvPr/>
        </p:nvGrpSpPr>
        <p:grpSpPr>
          <a:xfrm>
            <a:off x="320040" y="5412740"/>
            <a:ext cx="827681" cy="1014185"/>
            <a:chOff x="521244" y="4824912"/>
            <a:chExt cx="827681" cy="1014185"/>
          </a:xfrm>
        </p:grpSpPr>
        <p:pic>
          <p:nvPicPr>
            <p:cNvPr id="23" name="그림 22"/>
            <p:cNvPicPr>
              <a:picLocks noChangeAspect="1"/>
            </p:cNvPicPr>
            <p:nvPr/>
          </p:nvPicPr>
          <p:blipFill rotWithShape="1">
            <a:blip r:embed="rId3">
              <a:extLst>
                <a:ext uri="{28A0092B-C50C-407E-A947-70E740481C1C}">
                  <a14:useLocalDpi xmlns:a14="http://schemas.microsoft.com/office/drawing/2010/main" val="0"/>
                </a:ext>
              </a:extLst>
            </a:blip>
            <a:srcRect l="20886" r="21368"/>
            <a:stretch/>
          </p:blipFill>
          <p:spPr>
            <a:xfrm>
              <a:off x="521244" y="4824912"/>
              <a:ext cx="545311" cy="944321"/>
            </a:xfrm>
            <a:prstGeom prst="rect">
              <a:avLst/>
            </a:prstGeom>
          </p:spPr>
        </p:pic>
        <p:pic>
          <p:nvPicPr>
            <p:cNvPr id="24" name="그림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7475" y="5297647"/>
              <a:ext cx="541450" cy="541450"/>
            </a:xfrm>
            <a:prstGeom prst="rect">
              <a:avLst/>
            </a:prstGeom>
          </p:spPr>
        </p:pic>
      </p:grpSp>
      <p:sp>
        <p:nvSpPr>
          <p:cNvPr id="25" name="직사각형 24">
            <a:extLst>
              <a:ext uri="{FF2B5EF4-FFF2-40B4-BE49-F238E27FC236}">
                <a16:creationId xmlns:a16="http://schemas.microsoft.com/office/drawing/2014/main" id="{C64275D6-6EA1-4964-9130-2A23F8D5F82E}"/>
              </a:ext>
            </a:extLst>
          </p:cNvPr>
          <p:cNvSpPr/>
          <p:nvPr/>
        </p:nvSpPr>
        <p:spPr>
          <a:xfrm>
            <a:off x="1174545" y="5595928"/>
            <a:ext cx="1943782" cy="830997"/>
          </a:xfrm>
          <a:prstGeom prst="rect">
            <a:avLst/>
          </a:prstGeom>
          <a:noFill/>
        </p:spPr>
        <p:txBody>
          <a:bodyPr wrap="square" rtlCol="0">
            <a:spAutoFit/>
          </a:bodyPr>
          <a:lstStyle/>
          <a:p>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Database</a:t>
            </a:r>
          </a:p>
          <a:p>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데이터가 담긴 곳</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재료가 담긴 냉장고</a:t>
            </a:r>
            <a:endPar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cxnSp>
        <p:nvCxnSpPr>
          <p:cNvPr id="26" name="직선 연결선 25"/>
          <p:cNvCxnSpPr>
            <a:endCxn id="29" idx="2"/>
          </p:cNvCxnSpPr>
          <p:nvPr/>
        </p:nvCxnSpPr>
        <p:spPr>
          <a:xfrm>
            <a:off x="4102615" y="3766457"/>
            <a:ext cx="398677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C2A0BF4E-1012-4B44-988D-C6DF1ED6A8F7}"/>
              </a:ext>
            </a:extLst>
          </p:cNvPr>
          <p:cNvSpPr/>
          <p:nvPr/>
        </p:nvSpPr>
        <p:spPr>
          <a:xfrm>
            <a:off x="4996656"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직사각형 27">
            <a:extLst>
              <a:ext uri="{FF2B5EF4-FFF2-40B4-BE49-F238E27FC236}">
                <a16:creationId xmlns:a16="http://schemas.microsoft.com/office/drawing/2014/main" id="{C64275D6-6EA1-4964-9130-2A23F8D5F82E}"/>
              </a:ext>
            </a:extLst>
          </p:cNvPr>
          <p:cNvSpPr/>
          <p:nvPr/>
        </p:nvSpPr>
        <p:spPr>
          <a:xfrm>
            <a:off x="5128122" y="3653223"/>
            <a:ext cx="1943782" cy="830997"/>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Template</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보여줄 결과물</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a:t>
            </a:r>
            <a:r>
              <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요리</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sp>
        <p:nvSpPr>
          <p:cNvPr id="29" name="타원 28">
            <a:extLst>
              <a:ext uri="{FF2B5EF4-FFF2-40B4-BE49-F238E27FC236}">
                <a16:creationId xmlns:a16="http://schemas.microsoft.com/office/drawing/2014/main" id="{C2A0BF4E-1012-4B44-988D-C6DF1ED6A8F7}"/>
              </a:ext>
            </a:extLst>
          </p:cNvPr>
          <p:cNvSpPr/>
          <p:nvPr/>
        </p:nvSpPr>
        <p:spPr>
          <a:xfrm>
            <a:off x="8089385" y="2667113"/>
            <a:ext cx="2198688" cy="2198688"/>
          </a:xfrm>
          <a:prstGeom prst="ellipse">
            <a:avLst/>
          </a:prstGeom>
          <a:solidFill>
            <a:srgbClr val="FAFAFA"/>
          </a:solidFill>
          <a:ln w="317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0" name="직사각형 29">
            <a:extLst>
              <a:ext uri="{FF2B5EF4-FFF2-40B4-BE49-F238E27FC236}">
                <a16:creationId xmlns:a16="http://schemas.microsoft.com/office/drawing/2014/main" id="{C64275D6-6EA1-4964-9130-2A23F8D5F82E}"/>
              </a:ext>
            </a:extLst>
          </p:cNvPr>
          <p:cNvSpPr/>
          <p:nvPr/>
        </p:nvSpPr>
        <p:spPr>
          <a:xfrm>
            <a:off x="8216838" y="3653223"/>
            <a:ext cx="1943782" cy="1077218"/>
          </a:xfrm>
          <a:prstGeom prst="rect">
            <a:avLst/>
          </a:prstGeom>
          <a:noFill/>
        </p:spPr>
        <p:txBody>
          <a:bodyPr wrap="square" rtlCol="0">
            <a:spAutoFit/>
          </a:bodyPr>
          <a:lstStyle/>
          <a:p>
            <a:pPr algn="ctr"/>
            <a:r>
              <a:rPr lang="en-US" altLang="ko-KR" sz="16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View</a:t>
            </a: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고객님께 요청을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ko-KR" altLang="en-US"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처리하는 부분</a:t>
            </a:r>
            <a:endParaRPr lang="en-US" altLang="ko-KR" sz="1600" spc="-12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a:p>
            <a:pPr algn="ctr"/>
            <a:r>
              <a:rPr lang="en-US" altLang="ko-KR"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 </a:t>
            </a:r>
            <a:r>
              <a:rPr lang="ko-KR" altLang="en-US" sz="1600" spc="-120" dirty="0" smtClean="0">
                <a:ln>
                  <a:solidFill>
                    <a:schemeClr val="accent1">
                      <a:shade val="50000"/>
                      <a:alpha val="0"/>
                    </a:schemeClr>
                  </a:solidFill>
                </a:ln>
                <a:solidFill>
                  <a:srgbClr val="FFDD74"/>
                </a:solidFill>
                <a:latin typeface="10X10" panose="020D0604000000000000" pitchFamily="50" charset="-127"/>
                <a:ea typeface="10X10" panose="020D0604000000000000" pitchFamily="50" charset="-127"/>
              </a:rPr>
              <a:t>종업원</a:t>
            </a:r>
            <a:endParaRPr lang="ko-KR" altLang="en-US" sz="1600" spc="-120" dirty="0">
              <a:ln>
                <a:solidFill>
                  <a:schemeClr val="accent1">
                    <a:shade val="50000"/>
                    <a:alpha val="0"/>
                  </a:schemeClr>
                </a:solidFill>
              </a:ln>
              <a:solidFill>
                <a:srgbClr val="FFDD74"/>
              </a:solidFill>
              <a:latin typeface="10X10" panose="020D0604000000000000" pitchFamily="50" charset="-127"/>
              <a:ea typeface="10X10" panose="020D0604000000000000" pitchFamily="50" charset="-127"/>
            </a:endParaRPr>
          </a:p>
        </p:txBody>
      </p:sp>
      <p:pic>
        <p:nvPicPr>
          <p:cNvPr id="31" name="그림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000" y="2922005"/>
            <a:ext cx="720000" cy="720000"/>
          </a:xfrm>
          <a:prstGeom prst="rect">
            <a:avLst/>
          </a:prstGeom>
        </p:spPr>
      </p:pic>
      <p:pic>
        <p:nvPicPr>
          <p:cNvPr id="32" name="그림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8729" y="2920886"/>
            <a:ext cx="720000" cy="720000"/>
          </a:xfrm>
          <a:prstGeom prst="rect">
            <a:avLst/>
          </a:prstGeom>
        </p:spPr>
      </p:pic>
    </p:spTree>
    <p:extLst>
      <p:ext uri="{BB962C8B-B14F-4D97-AF65-F5344CB8AC3E}">
        <p14:creationId xmlns:p14="http://schemas.microsoft.com/office/powerpoint/2010/main" val="756368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687216-9C76-4F29-934C-F430DF40C5FA}"/>
              </a:ext>
            </a:extLst>
          </p:cNvPr>
          <p:cNvSpPr txBox="1"/>
          <p:nvPr/>
        </p:nvSpPr>
        <p:spPr>
          <a:xfrm>
            <a:off x="108999" y="578130"/>
            <a:ext cx="590226" cy="830997"/>
          </a:xfrm>
          <a:prstGeom prst="rect">
            <a:avLst/>
          </a:prstGeom>
          <a:noFill/>
        </p:spPr>
        <p:txBody>
          <a:bodyPr wrap="none" rtlCol="0">
            <a:spAutoFit/>
          </a:bodyPr>
          <a:lstStyle/>
          <a:p>
            <a:r>
              <a:rPr lang="en-US" altLang="ko-KR"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1</a:t>
            </a:r>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7" name="직선 연결선 6">
            <a:extLst>
              <a:ext uri="{FF2B5EF4-FFF2-40B4-BE49-F238E27FC236}">
                <a16:creationId xmlns:a16="http://schemas.microsoft.com/office/drawing/2014/main" id="{106B2A86-44CB-49BC-BDB2-D10827C1B20C}"/>
              </a:ext>
            </a:extLst>
          </p:cNvPr>
          <p:cNvCxnSpPr>
            <a:cxnSpLocks/>
          </p:cNvCxnSpPr>
          <p:nvPr/>
        </p:nvCxnSpPr>
        <p:spPr>
          <a:xfrm>
            <a:off x="0" y="1409700"/>
            <a:ext cx="11964988" cy="0"/>
          </a:xfrm>
          <a:prstGeom prst="line">
            <a:avLst/>
          </a:prstGeom>
          <a:ln w="22225">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7F54E38F-9565-44C2-95EB-B56A5E7E1804}"/>
              </a:ext>
            </a:extLst>
          </p:cNvPr>
          <p:cNvSpPr/>
          <p:nvPr/>
        </p:nvSpPr>
        <p:spPr>
          <a:xfrm>
            <a:off x="140610" y="377190"/>
            <a:ext cx="1186543" cy="276999"/>
          </a:xfrm>
          <a:prstGeom prst="rect">
            <a:avLst/>
          </a:prstGeom>
        </p:spPr>
        <p:txBody>
          <a:bodyPr wrap="none">
            <a:spAutoFit/>
          </a:bodyPr>
          <a:lstStyle/>
          <a:p>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대망의 </a:t>
            </a:r>
            <a:r>
              <a:rPr lang="en-US" altLang="ko-KR"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CR </a:t>
            </a:r>
            <a:r>
              <a:rPr lang="ko-KR" altLang="en-US" sz="12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세션</a:t>
            </a:r>
            <a:endParaRPr lang="ko-KR" altLang="en-US" sz="12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sp>
        <p:nvSpPr>
          <p:cNvPr id="9" name="직사각형 8">
            <a:extLst>
              <a:ext uri="{FF2B5EF4-FFF2-40B4-BE49-F238E27FC236}">
                <a16:creationId xmlns:a16="http://schemas.microsoft.com/office/drawing/2014/main" id="{8A2DE3A2-AD53-4BE7-9961-6DEFBBF5BB84}"/>
              </a:ext>
            </a:extLst>
          </p:cNvPr>
          <p:cNvSpPr/>
          <p:nvPr/>
        </p:nvSpPr>
        <p:spPr>
          <a:xfrm>
            <a:off x="778113" y="578130"/>
            <a:ext cx="1946367" cy="830997"/>
          </a:xfrm>
          <a:prstGeom prst="rect">
            <a:avLst/>
          </a:prstGeom>
        </p:spPr>
        <p:txBody>
          <a:bodyPr wrap="none">
            <a:spAutoFit/>
          </a:bodyPr>
          <a:lstStyle/>
          <a:p>
            <a:r>
              <a:rPr lang="en-US" altLang="ko-KR" sz="4800" dirty="0" smtClean="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rPr>
              <a:t>Model</a:t>
            </a:r>
            <a:endParaRPr lang="ko-KR" altLang="en-US" sz="4800" dirty="0">
              <a:ln>
                <a:solidFill>
                  <a:schemeClr val="accent1">
                    <a:shade val="50000"/>
                    <a:alpha val="0"/>
                  </a:schemeClr>
                </a:solidFill>
              </a:ln>
              <a:solidFill>
                <a:schemeClr val="tx1">
                  <a:lumMod val="75000"/>
                  <a:lumOff val="25000"/>
                </a:schemeClr>
              </a:solidFill>
              <a:latin typeface="10X10" panose="020D0604000000000000" pitchFamily="50" charset="-127"/>
              <a:ea typeface="10X10" panose="020D0604000000000000" pitchFamily="50" charset="-127"/>
            </a:endParaRPr>
          </a:p>
        </p:txBody>
      </p:sp>
      <p:cxnSp>
        <p:nvCxnSpPr>
          <p:cNvPr id="10" name="직선 연결선 9">
            <a:extLst>
              <a:ext uri="{FF2B5EF4-FFF2-40B4-BE49-F238E27FC236}">
                <a16:creationId xmlns:a16="http://schemas.microsoft.com/office/drawing/2014/main" id="{1C0C02F1-5017-4501-9EEC-656A101CF9CD}"/>
              </a:ext>
            </a:extLst>
          </p:cNvPr>
          <p:cNvCxnSpPr>
            <a:cxnSpLocks/>
          </p:cNvCxnSpPr>
          <p:nvPr/>
        </p:nvCxnSpPr>
        <p:spPr>
          <a:xfrm flipH="1">
            <a:off x="11892067" y="883444"/>
            <a:ext cx="4658" cy="537518"/>
          </a:xfrm>
          <a:prstGeom prst="line">
            <a:avLst/>
          </a:prstGeom>
          <a:ln w="152400">
            <a:solidFill>
              <a:srgbClr val="5E97E1"/>
            </a:solidFill>
            <a:tailEnd type="none" w="lg" len="lg"/>
          </a:ln>
        </p:spPr>
        <p:style>
          <a:lnRef idx="1">
            <a:schemeClr val="accent1"/>
          </a:lnRef>
          <a:fillRef idx="0">
            <a:schemeClr val="accent1"/>
          </a:fillRef>
          <a:effectRef idx="0">
            <a:schemeClr val="accent1"/>
          </a:effectRef>
          <a:fontRef idx="minor">
            <a:schemeClr val="tx1"/>
          </a:fontRef>
        </p:style>
      </p:cxnSp>
      <p:pic>
        <p:nvPicPr>
          <p:cNvPr id="2" name="그림 1"/>
          <p:cNvPicPr>
            <a:picLocks noChangeAspect="1"/>
          </p:cNvPicPr>
          <p:nvPr/>
        </p:nvPicPr>
        <p:blipFill rotWithShape="1">
          <a:blip r:embed="rId2"/>
          <a:srcRect l="-32" t="11760" r="333" b="5248"/>
          <a:stretch/>
        </p:blipFill>
        <p:spPr>
          <a:xfrm>
            <a:off x="952098" y="1680405"/>
            <a:ext cx="10569461" cy="4948995"/>
          </a:xfrm>
          <a:prstGeom prst="rect">
            <a:avLst/>
          </a:prstGeom>
          <a:effectLst/>
        </p:spPr>
      </p:pic>
      <p:pic>
        <p:nvPicPr>
          <p:cNvPr id="34" name="그림 33"/>
          <p:cNvPicPr>
            <a:picLocks noChangeAspect="1"/>
          </p:cNvPicPr>
          <p:nvPr/>
        </p:nvPicPr>
        <p:blipFill rotWithShape="1">
          <a:blip r:embed="rId2"/>
          <a:srcRect l="7299" t="39104" r="83744" b="56915"/>
          <a:stretch/>
        </p:blipFill>
        <p:spPr>
          <a:xfrm>
            <a:off x="404112" y="3592193"/>
            <a:ext cx="2567348" cy="641839"/>
          </a:xfrm>
          <a:prstGeom prst="rect">
            <a:avLst/>
          </a:prstGeom>
          <a:ln w="28575">
            <a:solidFill>
              <a:schemeClr val="bg1"/>
            </a:solidFill>
          </a:ln>
        </p:spPr>
      </p:pic>
      <p:sp>
        <p:nvSpPr>
          <p:cNvPr id="3" name="TextBox 2"/>
          <p:cNvSpPr txBox="1"/>
          <p:nvPr/>
        </p:nvSpPr>
        <p:spPr>
          <a:xfrm>
            <a:off x="5091041" y="2791974"/>
            <a:ext cx="4362092" cy="1600438"/>
          </a:xfrm>
          <a:prstGeom prst="rect">
            <a:avLst/>
          </a:prstGeom>
          <a:noFill/>
        </p:spPr>
        <p:txBody>
          <a:bodyPr wrap="none" rtlCol="0">
            <a:spAutoFit/>
          </a:bodyPr>
          <a:lstStyle/>
          <a:p>
            <a:r>
              <a:rPr lang="ko-KR" altLang="en-US" sz="1600" dirty="0" smtClean="0">
                <a:solidFill>
                  <a:schemeClr val="bg1"/>
                </a:solidFill>
                <a:latin typeface="10X10" panose="020D0604000000000000" pitchFamily="50" charset="-127"/>
                <a:ea typeface="10X10" panose="020D0604000000000000" pitchFamily="50" charset="-127"/>
              </a:rPr>
              <a:t>지금은 </a:t>
            </a:r>
            <a:r>
              <a:rPr lang="en-US" altLang="ko-KR" sz="1600" dirty="0" smtClean="0">
                <a:solidFill>
                  <a:schemeClr val="bg1"/>
                </a:solidFill>
                <a:latin typeface="10X10" panose="020D0604000000000000" pitchFamily="50" charset="-127"/>
                <a:ea typeface="10X10" panose="020D0604000000000000" pitchFamily="50" charset="-127"/>
              </a:rPr>
              <a:t>Nothing !</a:t>
            </a:r>
          </a:p>
          <a:p>
            <a:endParaRPr lang="en-US" altLang="ko-KR" sz="1600" dirty="0" smtClean="0">
              <a:solidFill>
                <a:schemeClr val="bg1"/>
              </a:solidFill>
              <a:latin typeface="10X10" panose="020D0604000000000000" pitchFamily="50" charset="-127"/>
              <a:ea typeface="10X10" panose="020D0604000000000000" pitchFamily="50" charset="-127"/>
            </a:endParaRPr>
          </a:p>
          <a:p>
            <a:r>
              <a:rPr lang="ko-KR" altLang="en-US" sz="1600" dirty="0" smtClean="0">
                <a:solidFill>
                  <a:schemeClr val="bg1"/>
                </a:solidFill>
                <a:latin typeface="10X10" panose="020D0604000000000000" pitchFamily="50" charset="-127"/>
                <a:ea typeface="10X10" panose="020D0604000000000000" pitchFamily="50" charset="-127"/>
              </a:rPr>
              <a:t>하지만 바로 여기에</a:t>
            </a:r>
            <a:endParaRPr lang="en-US" altLang="ko-KR" sz="1600" dirty="0">
              <a:solidFill>
                <a:schemeClr val="bg1"/>
              </a:solidFill>
              <a:latin typeface="10X10" panose="020D0604000000000000" pitchFamily="50" charset="-127"/>
              <a:ea typeface="10X10" panose="020D0604000000000000" pitchFamily="50" charset="-127"/>
            </a:endParaRPr>
          </a:p>
          <a:p>
            <a:r>
              <a:rPr lang="en-US" altLang="ko-KR" sz="1600" dirty="0" smtClean="0">
                <a:solidFill>
                  <a:schemeClr val="bg1"/>
                </a:solidFill>
                <a:latin typeface="10X10" panose="020D0604000000000000" pitchFamily="50" charset="-127"/>
                <a:ea typeface="10X10" panose="020D0604000000000000" pitchFamily="50" charset="-127"/>
              </a:rPr>
              <a:t>‘</a:t>
            </a:r>
            <a:r>
              <a:rPr lang="ko-KR" altLang="en-US" sz="1600" dirty="0" smtClean="0">
                <a:solidFill>
                  <a:schemeClr val="bg1"/>
                </a:solidFill>
                <a:latin typeface="10X10" panose="020D0604000000000000" pitchFamily="50" charset="-127"/>
                <a:ea typeface="10X10" panose="020D0604000000000000" pitchFamily="50" charset="-127"/>
              </a:rPr>
              <a:t>내가 다루고 싶은</a:t>
            </a:r>
            <a:r>
              <a:rPr lang="en-US" altLang="ko-KR" sz="1600" dirty="0" smtClean="0">
                <a:solidFill>
                  <a:schemeClr val="bg1"/>
                </a:solidFill>
                <a:latin typeface="10X10" panose="020D0604000000000000" pitchFamily="50" charset="-127"/>
                <a:ea typeface="10X10" panose="020D0604000000000000" pitchFamily="50" charset="-127"/>
              </a:rPr>
              <a:t>, </a:t>
            </a:r>
            <a:r>
              <a:rPr lang="ko-KR" altLang="en-US" sz="1600" dirty="0" smtClean="0">
                <a:solidFill>
                  <a:schemeClr val="bg1"/>
                </a:solidFill>
                <a:latin typeface="10X10" panose="020D0604000000000000" pitchFamily="50" charset="-127"/>
                <a:ea typeface="10X10" panose="020D0604000000000000" pitchFamily="50" charset="-127"/>
              </a:rPr>
              <a:t>가공하고 싶은 데이터는</a:t>
            </a:r>
            <a:endParaRPr lang="en-US" altLang="ko-KR" sz="1600" dirty="0" smtClean="0">
              <a:solidFill>
                <a:schemeClr val="bg1"/>
              </a:solidFill>
              <a:latin typeface="10X10" panose="020D0604000000000000" pitchFamily="50" charset="-127"/>
              <a:ea typeface="10X10" panose="020D0604000000000000" pitchFamily="50" charset="-127"/>
            </a:endParaRPr>
          </a:p>
          <a:p>
            <a:r>
              <a:rPr lang="ko-KR" altLang="en-US" sz="1600" dirty="0" smtClean="0">
                <a:solidFill>
                  <a:schemeClr val="bg1"/>
                </a:solidFill>
                <a:latin typeface="10X10" panose="020D0604000000000000" pitchFamily="50" charset="-127"/>
                <a:ea typeface="10X10" panose="020D0604000000000000" pitchFamily="50" charset="-127"/>
              </a:rPr>
              <a:t>이러이러한 </a:t>
            </a:r>
            <a:r>
              <a:rPr lang="ko-KR" altLang="en-US" sz="1600" dirty="0" err="1" smtClean="0">
                <a:solidFill>
                  <a:schemeClr val="bg1"/>
                </a:solidFill>
                <a:latin typeface="10X10" panose="020D0604000000000000" pitchFamily="50" charset="-127"/>
                <a:ea typeface="10X10" panose="020D0604000000000000" pitchFamily="50" charset="-127"/>
              </a:rPr>
              <a:t>종류고</a:t>
            </a:r>
            <a:r>
              <a:rPr lang="ko-KR" altLang="en-US" sz="1600" dirty="0" smtClean="0">
                <a:solidFill>
                  <a:schemeClr val="bg1"/>
                </a:solidFill>
                <a:latin typeface="10X10" panose="020D0604000000000000" pitchFamily="50" charset="-127"/>
                <a:ea typeface="10X10" panose="020D0604000000000000" pitchFamily="50" charset="-127"/>
              </a:rPr>
              <a:t> 이러이러한 특성을 가지고 있어</a:t>
            </a:r>
            <a:r>
              <a:rPr lang="en-US" altLang="ko-KR" sz="1600" dirty="0" smtClean="0">
                <a:solidFill>
                  <a:schemeClr val="bg1"/>
                </a:solidFill>
                <a:latin typeface="10X10" panose="020D0604000000000000" pitchFamily="50" charset="-127"/>
                <a:ea typeface="10X10" panose="020D0604000000000000" pitchFamily="50" charset="-127"/>
              </a:rPr>
              <a:t>’</a:t>
            </a:r>
          </a:p>
          <a:p>
            <a:r>
              <a:rPr lang="ko-KR" altLang="en-US" sz="1600" dirty="0" err="1" smtClean="0">
                <a:solidFill>
                  <a:schemeClr val="bg1"/>
                </a:solidFill>
                <a:latin typeface="10X10" panose="020D0604000000000000" pitchFamily="50" charset="-127"/>
                <a:ea typeface="10X10" panose="020D0604000000000000" pitchFamily="50" charset="-127"/>
              </a:rPr>
              <a:t>라고</a:t>
            </a:r>
            <a:r>
              <a:rPr lang="ko-KR" altLang="en-US" sz="1600" dirty="0" smtClean="0">
                <a:solidFill>
                  <a:schemeClr val="bg1"/>
                </a:solidFill>
                <a:latin typeface="10X10" panose="020D0604000000000000" pitchFamily="50" charset="-127"/>
                <a:ea typeface="10X10" panose="020D0604000000000000" pitchFamily="50" charset="-127"/>
              </a:rPr>
              <a:t> 적어줍니다 </a:t>
            </a:r>
            <a:r>
              <a:rPr lang="en-US" altLang="ko-KR" sz="1600" dirty="0" smtClean="0">
                <a:solidFill>
                  <a:schemeClr val="bg1"/>
                </a:solidFill>
                <a:latin typeface="10X10" panose="020D0604000000000000" pitchFamily="50" charset="-127"/>
                <a:ea typeface="10X10" panose="020D0604000000000000" pitchFamily="50" charset="-127"/>
              </a:rPr>
              <a:t>:)</a:t>
            </a:r>
          </a:p>
        </p:txBody>
      </p:sp>
      <p:sp>
        <p:nvSpPr>
          <p:cNvPr id="4" name="오른쪽 중괄호 3"/>
          <p:cNvSpPr/>
          <p:nvPr/>
        </p:nvSpPr>
        <p:spPr>
          <a:xfrm>
            <a:off x="4677508" y="2847962"/>
            <a:ext cx="205481" cy="1386070"/>
          </a:xfrm>
          <a:prstGeom prst="rightBrace">
            <a:avLst>
              <a:gd name="adj1" fmla="val 54487"/>
              <a:gd name="adj2" fmla="val 50000"/>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4153805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3813</Words>
  <Application>Microsoft Office PowerPoint</Application>
  <PresentationFormat>와이드스크린</PresentationFormat>
  <Paragraphs>617</Paragraphs>
  <Slides>49</Slides>
  <Notes>44</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49</vt:i4>
      </vt:variant>
    </vt:vector>
  </HeadingPairs>
  <TitlesOfParts>
    <vt:vector size="55" baseType="lpstr">
      <vt:lpstr>10X10</vt:lpstr>
      <vt:lpstr>Wingdings</vt:lpstr>
      <vt:lpstr>더페이스샵 잉크립퀴드체</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 은주</dc:creator>
  <cp:lastModifiedBy>백 지수</cp:lastModifiedBy>
  <cp:revision>241</cp:revision>
  <dcterms:created xsi:type="dcterms:W3CDTF">2018-12-01T01:21:28Z</dcterms:created>
  <dcterms:modified xsi:type="dcterms:W3CDTF">2019-02-14T02:40:20Z</dcterms:modified>
</cp:coreProperties>
</file>